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8">
  <p:sldMasterIdLst>
    <p:sldMasterId id="2147483648" r:id="rId4"/>
  </p:sldMasterIdLst>
  <p:notesMasterIdLst>
    <p:notesMasterId r:id="rId15"/>
  </p:notesMasterIdLst>
  <p:sldIdLst>
    <p:sldId id="257" r:id="rId5"/>
    <p:sldId id="258" r:id="rId6"/>
    <p:sldId id="295" r:id="rId7"/>
    <p:sldId id="359" r:id="rId8"/>
    <p:sldId id="353" r:id="rId9"/>
    <p:sldId id="356" r:id="rId10"/>
    <p:sldId id="354" r:id="rId11"/>
    <p:sldId id="357" r:id="rId12"/>
    <p:sldId id="358" r:id="rId13"/>
    <p:sldId id="361" r:id="rId14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anne Verdugo Oviedo" initials="JVO" lastIdx="1" clrIdx="1">
    <p:extLst>
      <p:ext uri="{19B8F6BF-5375-455C-9EA6-DF929625EA0E}">
        <p15:presenceInfo xmlns:p15="http://schemas.microsoft.com/office/powerpoint/2012/main" userId="S-1-5-21-2098021264-696980182-1749447093-121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87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C88CAB-E577-4301-94C9-EF092DF719DD}" type="datetimeFigureOut">
              <a:rPr lang="es-CL" smtClean="0"/>
              <a:t>03-06-2025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D2632-A39B-4633-91E6-9ED95752414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49599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AD7BF-978F-4D31-B372-DAA700D56E88}" type="datetimeFigureOut">
              <a:rPr lang="es-CL" smtClean="0"/>
              <a:t>03-06-2025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29558-84E6-4A6B-BDF3-BEF50F1F2D4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81875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AD7BF-978F-4D31-B372-DAA700D56E88}" type="datetimeFigureOut">
              <a:rPr lang="es-CL" smtClean="0"/>
              <a:t>03-06-2025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29558-84E6-4A6B-BDF3-BEF50F1F2D4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3383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AD7BF-978F-4D31-B372-DAA700D56E88}" type="datetimeFigureOut">
              <a:rPr lang="es-CL" smtClean="0"/>
              <a:t>03-06-2025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29558-84E6-4A6B-BDF3-BEF50F1F2D4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30982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AD7BF-978F-4D31-B372-DAA700D56E88}" type="datetimeFigureOut">
              <a:rPr lang="es-CL" smtClean="0"/>
              <a:t>03-06-2025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29558-84E6-4A6B-BDF3-BEF50F1F2D4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3445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AD7BF-978F-4D31-B372-DAA700D56E88}" type="datetimeFigureOut">
              <a:rPr lang="es-CL" smtClean="0"/>
              <a:t>03-06-2025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29558-84E6-4A6B-BDF3-BEF50F1F2D4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36398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AD7BF-978F-4D31-B372-DAA700D56E88}" type="datetimeFigureOut">
              <a:rPr lang="es-CL" smtClean="0"/>
              <a:t>03-06-2025</a:t>
            </a:fld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29558-84E6-4A6B-BDF3-BEF50F1F2D4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40864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AD7BF-978F-4D31-B372-DAA700D56E88}" type="datetimeFigureOut">
              <a:rPr lang="es-CL" smtClean="0"/>
              <a:t>03-06-2025</a:t>
            </a:fld>
            <a:endParaRPr lang="es-C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29558-84E6-4A6B-BDF3-BEF50F1F2D4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22413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AD7BF-978F-4D31-B372-DAA700D56E88}" type="datetimeFigureOut">
              <a:rPr lang="es-CL" smtClean="0"/>
              <a:t>03-06-2025</a:t>
            </a:fld>
            <a:endParaRPr lang="es-C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29558-84E6-4A6B-BDF3-BEF50F1F2D4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22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AD7BF-978F-4D31-B372-DAA700D56E88}" type="datetimeFigureOut">
              <a:rPr lang="es-CL" smtClean="0"/>
              <a:t>03-06-2025</a:t>
            </a:fld>
            <a:endParaRPr lang="es-C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29558-84E6-4A6B-BDF3-BEF50F1F2D4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39508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AD7BF-978F-4D31-B372-DAA700D56E88}" type="datetimeFigureOut">
              <a:rPr lang="es-CL" smtClean="0"/>
              <a:t>03-06-2025</a:t>
            </a:fld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29558-84E6-4A6B-BDF3-BEF50F1F2D4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49468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AD7BF-978F-4D31-B372-DAA700D56E88}" type="datetimeFigureOut">
              <a:rPr lang="es-CL" smtClean="0"/>
              <a:t>03-06-2025</a:t>
            </a:fld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29558-84E6-4A6B-BDF3-BEF50F1F2D4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18496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AAD7BF-978F-4D31-B372-DAA700D56E88}" type="datetimeFigureOut">
              <a:rPr lang="es-CL" smtClean="0"/>
              <a:t>03-06-2025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A29558-84E6-4A6B-BDF3-BEF50F1F2D4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15848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3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minvu.cl/wp-content/uploads/2019/06/header-hogar-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1493424" y="2743200"/>
            <a:ext cx="9860376" cy="2569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700" b="1" dirty="0">
                <a:solidFill>
                  <a:srgbClr val="723988"/>
                </a:solidFill>
              </a:rPr>
              <a:t>PROGRAMA DE MEJORAMIENTO DE VIVIENDAS Y BARRIOS “HOGAR MEJOR”</a:t>
            </a:r>
          </a:p>
          <a:p>
            <a:pPr algn="ctr"/>
            <a:endParaRPr lang="es-CL" b="1" dirty="0">
              <a:solidFill>
                <a:srgbClr val="43997C"/>
              </a:solidFill>
            </a:endParaRPr>
          </a:p>
          <a:p>
            <a:pPr algn="ctr"/>
            <a:endParaRPr lang="es-CL" b="1" dirty="0">
              <a:solidFill>
                <a:srgbClr val="43997C"/>
              </a:solidFill>
            </a:endParaRPr>
          </a:p>
          <a:p>
            <a:pPr algn="ctr"/>
            <a:endParaRPr lang="es-CL" b="1" dirty="0">
              <a:solidFill>
                <a:srgbClr val="43997C"/>
              </a:solidFill>
            </a:endParaRPr>
          </a:p>
          <a:p>
            <a:pPr algn="ctr"/>
            <a:r>
              <a:rPr lang="es-CL" sz="2800" b="1" dirty="0">
                <a:solidFill>
                  <a:srgbClr val="43997C"/>
                </a:solidFill>
              </a:rPr>
              <a:t>INSTRUCTIVO CHECKLIST - REPOSITORIO</a:t>
            </a:r>
          </a:p>
          <a:p>
            <a:pPr algn="ctr"/>
            <a:r>
              <a:rPr lang="es-CL" sz="2800" b="1" dirty="0">
                <a:solidFill>
                  <a:srgbClr val="7030A0"/>
                </a:solidFill>
              </a:rPr>
              <a:t>CAPITULO I : PROYECTOS PARA EL EQUIPAMIENTO COMUNITARIO</a:t>
            </a:r>
          </a:p>
          <a:p>
            <a:pPr algn="ctr"/>
            <a:endParaRPr lang="es-CL" sz="1700" b="1" dirty="0">
              <a:solidFill>
                <a:srgbClr val="723988"/>
              </a:solidFill>
            </a:endParaRPr>
          </a:p>
          <a:p>
            <a:pPr algn="ctr"/>
            <a:r>
              <a:rPr lang="es-CL" sz="1700" b="1" dirty="0">
                <a:solidFill>
                  <a:srgbClr val="723988"/>
                </a:solidFill>
              </a:rPr>
              <a:t>JUNIO 2025</a:t>
            </a:r>
          </a:p>
        </p:txBody>
      </p:sp>
    </p:spTree>
    <p:extLst>
      <p:ext uri="{BB962C8B-B14F-4D97-AF65-F5344CB8AC3E}">
        <p14:creationId xmlns:p14="http://schemas.microsoft.com/office/powerpoint/2010/main" val="23886253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minvu.cl/wp-content/uploads/2019/06/header-hogar-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970910" y="3686629"/>
            <a:ext cx="9860376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700" b="1" dirty="0">
                <a:solidFill>
                  <a:srgbClr val="723988"/>
                </a:solidFill>
              </a:rPr>
              <a:t>PROGRAMA DE MEJORAMIENTO DE VIVIENDAS Y BARRIOS “HOGAR MEJOR”</a:t>
            </a:r>
          </a:p>
          <a:p>
            <a:pPr algn="ctr"/>
            <a:endParaRPr lang="es-CL" b="1" dirty="0">
              <a:solidFill>
                <a:srgbClr val="43997C"/>
              </a:solidFill>
            </a:endParaRPr>
          </a:p>
          <a:p>
            <a:pPr algn="ctr"/>
            <a:r>
              <a:rPr lang="es-CL" sz="3200" b="1" dirty="0">
                <a:solidFill>
                  <a:srgbClr val="43997C"/>
                </a:solidFill>
              </a:rPr>
              <a:t>GRACIAS</a:t>
            </a:r>
          </a:p>
        </p:txBody>
      </p:sp>
    </p:spTree>
    <p:extLst>
      <p:ext uri="{BB962C8B-B14F-4D97-AF65-F5344CB8AC3E}">
        <p14:creationId xmlns:p14="http://schemas.microsoft.com/office/powerpoint/2010/main" val="2560103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minvu.cl/wp-content/uploads/2019/06/header-hogar-f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93122"/>
          <a:stretch/>
        </p:blipFill>
        <p:spPr bwMode="auto">
          <a:xfrm>
            <a:off x="1511300" y="0"/>
            <a:ext cx="9187276" cy="188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1713" t="13021" r="11200" b="17188"/>
          <a:stretch/>
        </p:blipFill>
        <p:spPr>
          <a:xfrm>
            <a:off x="155575" y="94343"/>
            <a:ext cx="1214603" cy="879767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247635" y="3257609"/>
            <a:ext cx="693470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sz="1400"/>
          </a:p>
        </p:txBody>
      </p:sp>
      <p:sp>
        <p:nvSpPr>
          <p:cNvPr id="3" name="AutoShape 2" descr="Foto: Cambio de Techo de Techos #95306 - Habitissimo"/>
          <p:cNvSpPr>
            <a:spLocks noChangeAspect="1" noChangeArrowheads="1"/>
          </p:cNvSpPr>
          <p:nvPr/>
        </p:nvSpPr>
        <p:spPr bwMode="auto">
          <a:xfrm>
            <a:off x="9469393" y="3344238"/>
            <a:ext cx="1554328" cy="1554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sp>
        <p:nvSpPr>
          <p:cNvPr id="4" name="AutoShape 4" descr="Cómo Tapar o Sellar una Gotera en el Techo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50EC422A-451D-4EDE-BED2-E0212EEFDF7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64752" y="-17503"/>
            <a:ext cx="3127248" cy="68580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FCB1EF5A-5D03-CC64-7FB4-FDD0A179AF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375" y="1040720"/>
            <a:ext cx="8479513" cy="5114244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77AE7E32-E969-B0C1-901F-C37A1BF53A34}"/>
              </a:ext>
            </a:extLst>
          </p:cNvPr>
          <p:cNvSpPr txBox="1"/>
          <p:nvPr/>
        </p:nvSpPr>
        <p:spPr>
          <a:xfrm>
            <a:off x="1370178" y="6227408"/>
            <a:ext cx="7316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/>
              <a:t>https://</a:t>
            </a:r>
            <a:r>
              <a:rPr lang="es-CL" b="1" dirty="0">
                <a:highlight>
                  <a:srgbClr val="FFFF00"/>
                </a:highlight>
              </a:rPr>
              <a:t>serviuaraucania.minvu.gob.cl</a:t>
            </a:r>
            <a:r>
              <a:rPr lang="es-CL" b="1" dirty="0"/>
              <a:t>/pag-s/programa-hogar-mejor/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D13BFC38-504D-41BB-40BF-7F77D469D92D}"/>
              </a:ext>
            </a:extLst>
          </p:cNvPr>
          <p:cNvSpPr/>
          <p:nvPr/>
        </p:nvSpPr>
        <p:spPr>
          <a:xfrm>
            <a:off x="460375" y="1509486"/>
            <a:ext cx="8226425" cy="47120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74860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minvu.cl/wp-content/uploads/2019/06/header-hogar-f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93122"/>
          <a:stretch/>
        </p:blipFill>
        <p:spPr bwMode="auto">
          <a:xfrm>
            <a:off x="1511300" y="0"/>
            <a:ext cx="9187276" cy="188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1713" t="13021" r="11200" b="17188"/>
          <a:stretch/>
        </p:blipFill>
        <p:spPr>
          <a:xfrm>
            <a:off x="155575" y="94343"/>
            <a:ext cx="1214603" cy="879767"/>
          </a:xfrm>
          <a:prstGeom prst="rect">
            <a:avLst/>
          </a:prstGeom>
        </p:spPr>
      </p:pic>
      <p:sp>
        <p:nvSpPr>
          <p:cNvPr id="3" name="AutoShape 2" descr="Foto: Cambio de Techo de Techos #95306 - Habitissimo"/>
          <p:cNvSpPr>
            <a:spLocks noChangeAspect="1" noChangeArrowheads="1"/>
          </p:cNvSpPr>
          <p:nvPr/>
        </p:nvSpPr>
        <p:spPr bwMode="auto">
          <a:xfrm>
            <a:off x="9469393" y="3344238"/>
            <a:ext cx="1554328" cy="1554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sp>
        <p:nvSpPr>
          <p:cNvPr id="4" name="AutoShape 4" descr="Cómo Tapar o Sellar una Gotera en el Techo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ACFA2535-66AC-230A-1701-8684E72524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4146" y="617380"/>
            <a:ext cx="7701779" cy="1259269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66EB9582-3C4B-D096-C515-E8394483C67B}"/>
              </a:ext>
            </a:extLst>
          </p:cNvPr>
          <p:cNvSpPr txBox="1"/>
          <p:nvPr/>
        </p:nvSpPr>
        <p:spPr>
          <a:xfrm>
            <a:off x="307975" y="1753355"/>
            <a:ext cx="32082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dirty="0"/>
              <a:t>Resolución Exenta N°294/2025 - </a:t>
            </a:r>
            <a:r>
              <a:rPr lang="es-CL" b="1" dirty="0">
                <a:highlight>
                  <a:srgbClr val="FFFF00"/>
                </a:highlight>
              </a:rPr>
              <a:t>Anexo N°1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E2B117F4-CCEE-5AD7-846C-4ECFE45968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38287" y="1876649"/>
            <a:ext cx="7205164" cy="4725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6036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minvu.cl/wp-content/uploads/2019/06/header-hogar-f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93122"/>
          <a:stretch/>
        </p:blipFill>
        <p:spPr bwMode="auto">
          <a:xfrm>
            <a:off x="1511300" y="0"/>
            <a:ext cx="9187276" cy="188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1713" t="13021" r="11200" b="17188"/>
          <a:stretch/>
        </p:blipFill>
        <p:spPr>
          <a:xfrm>
            <a:off x="155575" y="94343"/>
            <a:ext cx="1214603" cy="879767"/>
          </a:xfrm>
          <a:prstGeom prst="rect">
            <a:avLst/>
          </a:prstGeom>
        </p:spPr>
      </p:pic>
      <p:sp>
        <p:nvSpPr>
          <p:cNvPr id="4" name="AutoShape 4" descr="Cómo Tapar o Sellar una Gotera en el Techo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7414F115-7846-F171-F208-42B21AFDD99D}"/>
              </a:ext>
            </a:extLst>
          </p:cNvPr>
          <p:cNvSpPr txBox="1"/>
          <p:nvPr/>
        </p:nvSpPr>
        <p:spPr>
          <a:xfrm>
            <a:off x="8650510" y="3617983"/>
            <a:ext cx="2896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200" b="1" dirty="0"/>
              <a:t>EXTRACTO CHECKLIST 2025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3433400-2F58-D52A-3C76-92A60D78F0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6781" y="195928"/>
            <a:ext cx="6392167" cy="3591426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CFD49DE5-5584-A5C8-58BC-9ADA3A0E36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813" y="3876235"/>
            <a:ext cx="7922718" cy="1410224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F1AD6090-EAC1-DBE1-0325-B81C2AFB3C14}"/>
              </a:ext>
            </a:extLst>
          </p:cNvPr>
          <p:cNvSpPr/>
          <p:nvPr/>
        </p:nvSpPr>
        <p:spPr>
          <a:xfrm>
            <a:off x="2258350" y="2713121"/>
            <a:ext cx="6392167" cy="1093312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093E5EB8-E4EE-814C-D660-6DA171691EF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5696" y="5279472"/>
            <a:ext cx="9144512" cy="1184182"/>
          </a:xfrm>
          <a:prstGeom prst="rect">
            <a:avLst/>
          </a:prstGeom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AB8172A1-2192-2B47-4DBB-D9D3E9D04563}"/>
              </a:ext>
            </a:extLst>
          </p:cNvPr>
          <p:cNvSpPr txBox="1"/>
          <p:nvPr/>
        </p:nvSpPr>
        <p:spPr>
          <a:xfrm>
            <a:off x="8571211" y="4882030"/>
            <a:ext cx="2896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200" b="1" dirty="0"/>
              <a:t>EXTRACTO RES. EXENTA N°232/2025  PUNTAJES REGIONALES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A954D355-5EC3-FFFC-45E6-87C4957A375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3126" y="6106980"/>
            <a:ext cx="758520" cy="468008"/>
          </a:xfrm>
          <a:prstGeom prst="rect">
            <a:avLst/>
          </a:prstGeom>
        </p:spPr>
      </p:pic>
      <p:sp>
        <p:nvSpPr>
          <p:cNvPr id="27" name="CuadroTexto 26">
            <a:extLst>
              <a:ext uri="{FF2B5EF4-FFF2-40B4-BE49-F238E27FC236}">
                <a16:creationId xmlns:a16="http://schemas.microsoft.com/office/drawing/2014/main" id="{F142DB2B-60DF-17CF-BC70-3F3A4237C713}"/>
              </a:ext>
            </a:extLst>
          </p:cNvPr>
          <p:cNvSpPr txBox="1"/>
          <p:nvPr/>
        </p:nvSpPr>
        <p:spPr>
          <a:xfrm>
            <a:off x="8588475" y="6429455"/>
            <a:ext cx="2896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200" b="1" dirty="0"/>
              <a:t>EXTRACTO CHECKLIST 2025</a:t>
            </a:r>
          </a:p>
        </p:txBody>
      </p:sp>
    </p:spTree>
    <p:extLst>
      <p:ext uri="{BB962C8B-B14F-4D97-AF65-F5344CB8AC3E}">
        <p14:creationId xmlns:p14="http://schemas.microsoft.com/office/powerpoint/2010/main" val="3721674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010B01E1-8A1C-9041-7A0B-1ACB40DA93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7050" y="1556451"/>
            <a:ext cx="6706536" cy="5001323"/>
          </a:xfrm>
          <a:prstGeom prst="rect">
            <a:avLst/>
          </a:prstGeom>
        </p:spPr>
      </p:pic>
      <p:pic>
        <p:nvPicPr>
          <p:cNvPr id="1026" name="Picture 2" descr="http://www.minvu.cl/wp-content/uploads/2019/06/header-hogar-f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93122"/>
          <a:stretch/>
        </p:blipFill>
        <p:spPr bwMode="auto">
          <a:xfrm>
            <a:off x="1511300" y="0"/>
            <a:ext cx="9187276" cy="188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1713" t="13021" r="11200" b="17188"/>
          <a:stretch/>
        </p:blipFill>
        <p:spPr>
          <a:xfrm>
            <a:off x="155575" y="94343"/>
            <a:ext cx="1214603" cy="879767"/>
          </a:xfrm>
          <a:prstGeom prst="rect">
            <a:avLst/>
          </a:prstGeom>
        </p:spPr>
      </p:pic>
      <p:sp>
        <p:nvSpPr>
          <p:cNvPr id="4" name="AutoShape 4" descr="Cómo Tapar o Sellar una Gotera en el Techo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ACFA2535-66AC-230A-1701-8684E72524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4776" y="297183"/>
            <a:ext cx="7701779" cy="1259269"/>
          </a:xfrm>
          <a:prstGeom prst="rect">
            <a:avLst/>
          </a:prstGeom>
        </p:spPr>
      </p:pic>
      <p:sp>
        <p:nvSpPr>
          <p:cNvPr id="9" name="Cerrar llave 8">
            <a:extLst>
              <a:ext uri="{FF2B5EF4-FFF2-40B4-BE49-F238E27FC236}">
                <a16:creationId xmlns:a16="http://schemas.microsoft.com/office/drawing/2014/main" id="{03120336-C641-1221-FA61-B21CF0747CFF}"/>
              </a:ext>
            </a:extLst>
          </p:cNvPr>
          <p:cNvSpPr/>
          <p:nvPr/>
        </p:nvSpPr>
        <p:spPr>
          <a:xfrm>
            <a:off x="8108092" y="1738736"/>
            <a:ext cx="372247" cy="5001323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5C3F69A9-9213-75E3-172F-61CF5C5806F0}"/>
              </a:ext>
            </a:extLst>
          </p:cNvPr>
          <p:cNvSpPr txBox="1"/>
          <p:nvPr/>
        </p:nvSpPr>
        <p:spPr>
          <a:xfrm>
            <a:off x="8480339" y="3777732"/>
            <a:ext cx="33778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>
                <a:highlight>
                  <a:srgbClr val="FFFF00"/>
                </a:highlight>
              </a:rPr>
              <a:t>SE DEBE INGRESAR A SISTEMA INFORMATICO REPOSITORIO CHECKLIST COMPLETO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F1AD6090-EAC1-DBE1-0325-B81C2AFB3C14}"/>
              </a:ext>
            </a:extLst>
          </p:cNvPr>
          <p:cNvSpPr/>
          <p:nvPr/>
        </p:nvSpPr>
        <p:spPr>
          <a:xfrm>
            <a:off x="6177508" y="3294744"/>
            <a:ext cx="1986078" cy="769256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grpSp>
        <p:nvGrpSpPr>
          <p:cNvPr id="20" name="Grupo 19">
            <a:extLst>
              <a:ext uri="{FF2B5EF4-FFF2-40B4-BE49-F238E27FC236}">
                <a16:creationId xmlns:a16="http://schemas.microsoft.com/office/drawing/2014/main" id="{62BC4B27-076A-ADD2-6C7B-EC6FF25C79DE}"/>
              </a:ext>
            </a:extLst>
          </p:cNvPr>
          <p:cNvGrpSpPr/>
          <p:nvPr/>
        </p:nvGrpSpPr>
        <p:grpSpPr>
          <a:xfrm>
            <a:off x="1413720" y="1429913"/>
            <a:ext cx="10114501" cy="1676144"/>
            <a:chOff x="1413720" y="1429913"/>
            <a:chExt cx="10114501" cy="1676144"/>
          </a:xfrm>
        </p:grpSpPr>
        <p:sp>
          <p:nvSpPr>
            <p:cNvPr id="19" name="Rectángulo 18">
              <a:extLst>
                <a:ext uri="{FF2B5EF4-FFF2-40B4-BE49-F238E27FC236}">
                  <a16:creationId xmlns:a16="http://schemas.microsoft.com/office/drawing/2014/main" id="{C3CAFA75-F6EF-8272-3F0F-4ED1408919AD}"/>
                </a:ext>
              </a:extLst>
            </p:cNvPr>
            <p:cNvSpPr/>
            <p:nvPr/>
          </p:nvSpPr>
          <p:spPr>
            <a:xfrm>
              <a:off x="1413720" y="1429913"/>
              <a:ext cx="7701779" cy="16761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grpSp>
          <p:nvGrpSpPr>
            <p:cNvPr id="18" name="Grupo 17">
              <a:extLst>
                <a:ext uri="{FF2B5EF4-FFF2-40B4-BE49-F238E27FC236}">
                  <a16:creationId xmlns:a16="http://schemas.microsoft.com/office/drawing/2014/main" id="{537200B8-315A-F952-BE71-4D7C0CCF9AE8}"/>
                </a:ext>
              </a:extLst>
            </p:cNvPr>
            <p:cNvGrpSpPr/>
            <p:nvPr/>
          </p:nvGrpSpPr>
          <p:grpSpPr>
            <a:xfrm>
              <a:off x="1413720" y="1705680"/>
              <a:ext cx="10114501" cy="1259269"/>
              <a:chOff x="1413720" y="1429914"/>
              <a:chExt cx="10114501" cy="1259269"/>
            </a:xfrm>
          </p:grpSpPr>
          <p:pic>
            <p:nvPicPr>
              <p:cNvPr id="13" name="Imagen 12">
                <a:extLst>
                  <a:ext uri="{FF2B5EF4-FFF2-40B4-BE49-F238E27FC236}">
                    <a16:creationId xmlns:a16="http://schemas.microsoft.com/office/drawing/2014/main" id="{BF69CD5F-743C-A935-E16D-A3E4AEAE564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 t="36186" b="50674"/>
              <a:stretch/>
            </p:blipFill>
            <p:spPr>
              <a:xfrm>
                <a:off x="1413720" y="1549271"/>
                <a:ext cx="10075558" cy="987233"/>
              </a:xfrm>
              <a:prstGeom prst="rect">
                <a:avLst/>
              </a:prstGeom>
            </p:spPr>
          </p:pic>
          <p:sp>
            <p:nvSpPr>
              <p:cNvPr id="17" name="Rectángulo 16">
                <a:extLst>
                  <a:ext uri="{FF2B5EF4-FFF2-40B4-BE49-F238E27FC236}">
                    <a16:creationId xmlns:a16="http://schemas.microsoft.com/office/drawing/2014/main" id="{B48D4B28-FFA3-0A12-8F1F-7BF8D5F53F36}"/>
                  </a:ext>
                </a:extLst>
              </p:cNvPr>
              <p:cNvSpPr/>
              <p:nvPr/>
            </p:nvSpPr>
            <p:spPr>
              <a:xfrm>
                <a:off x="8424844" y="1429914"/>
                <a:ext cx="3103377" cy="1259269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L" dirty="0"/>
              </a:p>
            </p:txBody>
          </p:sp>
        </p:grpSp>
      </p:grpSp>
      <p:grpSp>
        <p:nvGrpSpPr>
          <p:cNvPr id="21" name="Grupo 20">
            <a:extLst>
              <a:ext uri="{FF2B5EF4-FFF2-40B4-BE49-F238E27FC236}">
                <a16:creationId xmlns:a16="http://schemas.microsoft.com/office/drawing/2014/main" id="{E9514F4D-F7DC-1924-450E-668C6F351245}"/>
              </a:ext>
            </a:extLst>
          </p:cNvPr>
          <p:cNvGrpSpPr/>
          <p:nvPr/>
        </p:nvGrpSpPr>
        <p:grpSpPr>
          <a:xfrm>
            <a:off x="8519283" y="2313021"/>
            <a:ext cx="2904580" cy="499249"/>
            <a:chOff x="8519283" y="2313021"/>
            <a:chExt cx="2904580" cy="499249"/>
          </a:xfrm>
        </p:grpSpPr>
        <p:sp>
          <p:nvSpPr>
            <p:cNvPr id="14" name="Elipse 13">
              <a:extLst>
                <a:ext uri="{FF2B5EF4-FFF2-40B4-BE49-F238E27FC236}">
                  <a16:creationId xmlns:a16="http://schemas.microsoft.com/office/drawing/2014/main" id="{801FB341-DEC3-2A45-9E0A-9109BAB17C1B}"/>
                </a:ext>
              </a:extLst>
            </p:cNvPr>
            <p:cNvSpPr/>
            <p:nvPr/>
          </p:nvSpPr>
          <p:spPr>
            <a:xfrm>
              <a:off x="8519283" y="2313021"/>
              <a:ext cx="1686074" cy="269590"/>
            </a:xfrm>
            <a:prstGeom prst="ellipse">
              <a:avLst/>
            </a:prstGeom>
            <a:noFill/>
            <a:ln w="38100">
              <a:solidFill>
                <a:srgbClr val="00206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/>
            </a:p>
          </p:txBody>
        </p:sp>
        <p:pic>
          <p:nvPicPr>
            <p:cNvPr id="16" name="Imagen 15">
              <a:extLst>
                <a:ext uri="{FF2B5EF4-FFF2-40B4-BE49-F238E27FC236}">
                  <a16:creationId xmlns:a16="http://schemas.microsoft.com/office/drawing/2014/main" id="{A954D355-5EC3-FFFC-45E6-87C4957A375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704642" y="2542680"/>
              <a:ext cx="1719221" cy="269590"/>
            </a:xfrm>
            <a:prstGeom prst="rect">
              <a:avLst/>
            </a:prstGeom>
          </p:spPr>
        </p:pic>
      </p:grpSp>
      <p:sp>
        <p:nvSpPr>
          <p:cNvPr id="22" name="CuadroTexto 21">
            <a:extLst>
              <a:ext uri="{FF2B5EF4-FFF2-40B4-BE49-F238E27FC236}">
                <a16:creationId xmlns:a16="http://schemas.microsoft.com/office/drawing/2014/main" id="{7414F115-7846-F171-F208-42B21AFDD99D}"/>
              </a:ext>
            </a:extLst>
          </p:cNvPr>
          <p:cNvSpPr txBox="1"/>
          <p:nvPr/>
        </p:nvSpPr>
        <p:spPr>
          <a:xfrm>
            <a:off x="1428234" y="6516561"/>
            <a:ext cx="28993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100" dirty="0"/>
              <a:t>EXTRACTO DE CHECKLIST</a:t>
            </a:r>
          </a:p>
        </p:txBody>
      </p:sp>
    </p:spTree>
    <p:extLst>
      <p:ext uri="{BB962C8B-B14F-4D97-AF65-F5344CB8AC3E}">
        <p14:creationId xmlns:p14="http://schemas.microsoft.com/office/powerpoint/2010/main" val="4193308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minvu.cl/wp-content/uploads/2019/06/header-hogar-f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93122"/>
          <a:stretch/>
        </p:blipFill>
        <p:spPr bwMode="auto">
          <a:xfrm>
            <a:off x="1511300" y="0"/>
            <a:ext cx="9187276" cy="188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1713" t="13021" r="11200" b="17188"/>
          <a:stretch/>
        </p:blipFill>
        <p:spPr>
          <a:xfrm>
            <a:off x="155575" y="94343"/>
            <a:ext cx="1214603" cy="879767"/>
          </a:xfrm>
          <a:prstGeom prst="rect">
            <a:avLst/>
          </a:prstGeom>
        </p:spPr>
      </p:pic>
      <p:sp>
        <p:nvSpPr>
          <p:cNvPr id="4" name="AutoShape 4" descr="Cómo Tapar o Sellar una Gotera en el Techo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ACFA2535-66AC-230A-1701-8684E72524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4718" y="500379"/>
            <a:ext cx="7701779" cy="1259269"/>
          </a:xfrm>
          <a:prstGeom prst="rect">
            <a:avLst/>
          </a:prstGeom>
        </p:spPr>
      </p:pic>
      <p:grpSp>
        <p:nvGrpSpPr>
          <p:cNvPr id="12" name="Grupo 11">
            <a:extLst>
              <a:ext uri="{FF2B5EF4-FFF2-40B4-BE49-F238E27FC236}">
                <a16:creationId xmlns:a16="http://schemas.microsoft.com/office/drawing/2014/main" id="{2699ED48-5F8B-0773-BE48-8642F12866D6}"/>
              </a:ext>
            </a:extLst>
          </p:cNvPr>
          <p:cNvGrpSpPr/>
          <p:nvPr/>
        </p:nvGrpSpPr>
        <p:grpSpPr>
          <a:xfrm>
            <a:off x="460375" y="2361635"/>
            <a:ext cx="11034716" cy="3066708"/>
            <a:chOff x="1511299" y="3673168"/>
            <a:chExt cx="6687484" cy="1858549"/>
          </a:xfrm>
        </p:grpSpPr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58CB873F-CD3B-5040-C9C5-F75EA026488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t="66619"/>
            <a:stretch/>
          </p:blipFill>
          <p:spPr>
            <a:xfrm>
              <a:off x="1511300" y="4272448"/>
              <a:ext cx="6687483" cy="1259269"/>
            </a:xfrm>
            <a:prstGeom prst="rect">
              <a:avLst/>
            </a:prstGeom>
          </p:spPr>
        </p:pic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17DDC2B7-1C49-60A6-E54C-B7BD13CCF86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b="82575"/>
            <a:stretch/>
          </p:blipFill>
          <p:spPr>
            <a:xfrm>
              <a:off x="1511299" y="3673168"/>
              <a:ext cx="6687483" cy="657336"/>
            </a:xfrm>
            <a:prstGeom prst="rect">
              <a:avLst/>
            </a:prstGeom>
          </p:spPr>
        </p:pic>
      </p:grpSp>
      <p:sp>
        <p:nvSpPr>
          <p:cNvPr id="22" name="Rectángulo 21">
            <a:extLst>
              <a:ext uri="{FF2B5EF4-FFF2-40B4-BE49-F238E27FC236}">
                <a16:creationId xmlns:a16="http://schemas.microsoft.com/office/drawing/2014/main" id="{3298BEF2-AA04-1E52-01C9-7467D2694131}"/>
              </a:ext>
            </a:extLst>
          </p:cNvPr>
          <p:cNvSpPr/>
          <p:nvPr/>
        </p:nvSpPr>
        <p:spPr>
          <a:xfrm>
            <a:off x="474889" y="3982658"/>
            <a:ext cx="11034714" cy="5748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D0B4E2FD-A5B4-7843-4A78-ADD3621B3FC2}"/>
              </a:ext>
            </a:extLst>
          </p:cNvPr>
          <p:cNvSpPr txBox="1"/>
          <p:nvPr/>
        </p:nvSpPr>
        <p:spPr>
          <a:xfrm>
            <a:off x="511171" y="5441995"/>
            <a:ext cx="5338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>
                <a:highlight>
                  <a:srgbClr val="FFFF00"/>
                </a:highlight>
              </a:rPr>
              <a:t>REVISAR NORMAS DE PRESENTACIÓN 2025 </a:t>
            </a:r>
          </a:p>
        </p:txBody>
      </p:sp>
      <p:grpSp>
        <p:nvGrpSpPr>
          <p:cNvPr id="33" name="Grupo 32">
            <a:extLst>
              <a:ext uri="{FF2B5EF4-FFF2-40B4-BE49-F238E27FC236}">
                <a16:creationId xmlns:a16="http://schemas.microsoft.com/office/drawing/2014/main" id="{191CAB4F-D9B6-E547-D8D8-F35755B20CDF}"/>
              </a:ext>
            </a:extLst>
          </p:cNvPr>
          <p:cNvGrpSpPr/>
          <p:nvPr/>
        </p:nvGrpSpPr>
        <p:grpSpPr>
          <a:xfrm>
            <a:off x="4305285" y="1793297"/>
            <a:ext cx="7653537" cy="4483988"/>
            <a:chOff x="4305285" y="1793297"/>
            <a:chExt cx="7653537" cy="4483988"/>
          </a:xfrm>
        </p:grpSpPr>
        <p:grpSp>
          <p:nvGrpSpPr>
            <p:cNvPr id="30" name="Grupo 29">
              <a:extLst>
                <a:ext uri="{FF2B5EF4-FFF2-40B4-BE49-F238E27FC236}">
                  <a16:creationId xmlns:a16="http://schemas.microsoft.com/office/drawing/2014/main" id="{82B7ADC8-834D-0C68-1326-97571AC04180}"/>
                </a:ext>
              </a:extLst>
            </p:cNvPr>
            <p:cNvGrpSpPr/>
            <p:nvPr/>
          </p:nvGrpSpPr>
          <p:grpSpPr>
            <a:xfrm>
              <a:off x="4305285" y="1793297"/>
              <a:ext cx="7653537" cy="4334513"/>
              <a:chOff x="4305285" y="1793297"/>
              <a:chExt cx="7653537" cy="4334513"/>
            </a:xfrm>
          </p:grpSpPr>
          <p:grpSp>
            <p:nvGrpSpPr>
              <p:cNvPr id="27" name="Grupo 26">
                <a:extLst>
                  <a:ext uri="{FF2B5EF4-FFF2-40B4-BE49-F238E27FC236}">
                    <a16:creationId xmlns:a16="http://schemas.microsoft.com/office/drawing/2014/main" id="{786F2790-9DEC-4801-8B52-A70BB9FBCEDF}"/>
                  </a:ext>
                </a:extLst>
              </p:cNvPr>
              <p:cNvGrpSpPr/>
              <p:nvPr/>
            </p:nvGrpSpPr>
            <p:grpSpPr>
              <a:xfrm>
                <a:off x="4305285" y="1793297"/>
                <a:ext cx="7653537" cy="4334513"/>
                <a:chOff x="4305285" y="1793297"/>
                <a:chExt cx="7653537" cy="4334513"/>
              </a:xfrm>
            </p:grpSpPr>
            <p:pic>
              <p:nvPicPr>
                <p:cNvPr id="25" name="Imagen 24">
                  <a:extLst>
                    <a:ext uri="{FF2B5EF4-FFF2-40B4-BE49-F238E27FC236}">
                      <a16:creationId xmlns:a16="http://schemas.microsoft.com/office/drawing/2014/main" id="{8383B426-18FE-AEDD-2A0F-7C2C024AE39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4334313" y="2162629"/>
                  <a:ext cx="7624509" cy="3965181"/>
                </a:xfrm>
                <a:prstGeom prst="rect">
                  <a:avLst/>
                </a:prstGeom>
              </p:spPr>
            </p:pic>
            <p:sp>
              <p:nvSpPr>
                <p:cNvPr id="26" name="CuadroTexto 25">
                  <a:extLst>
                    <a:ext uri="{FF2B5EF4-FFF2-40B4-BE49-F238E27FC236}">
                      <a16:creationId xmlns:a16="http://schemas.microsoft.com/office/drawing/2014/main" id="{2EB53F81-A145-8DCC-D7BF-AEDBBA9A545F}"/>
                    </a:ext>
                  </a:extLst>
                </p:cNvPr>
                <p:cNvSpPr txBox="1"/>
                <p:nvPr/>
              </p:nvSpPr>
              <p:spPr>
                <a:xfrm>
                  <a:off x="4305285" y="1793297"/>
                  <a:ext cx="533808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CL" b="1" dirty="0">
                      <a:highlight>
                        <a:srgbClr val="FFFF00"/>
                      </a:highlight>
                    </a:rPr>
                    <a:t>NORMAS DE PRESENTACIÓN 2025 </a:t>
                  </a:r>
                </a:p>
              </p:txBody>
            </p:sp>
          </p:grpSp>
          <p:sp>
            <p:nvSpPr>
              <p:cNvPr id="28" name="Elipse 27">
                <a:extLst>
                  <a:ext uri="{FF2B5EF4-FFF2-40B4-BE49-F238E27FC236}">
                    <a16:creationId xmlns:a16="http://schemas.microsoft.com/office/drawing/2014/main" id="{E97EDBC2-297A-5540-2FAC-38B116B08223}"/>
                  </a:ext>
                </a:extLst>
              </p:cNvPr>
              <p:cNvSpPr/>
              <p:nvPr/>
            </p:nvSpPr>
            <p:spPr>
              <a:xfrm>
                <a:off x="6371771" y="3685859"/>
                <a:ext cx="4326805" cy="392595"/>
              </a:xfrm>
              <a:prstGeom prst="ellipse">
                <a:avLst/>
              </a:prstGeom>
              <a:noFill/>
              <a:ln w="38100"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L"/>
              </a:p>
            </p:txBody>
          </p:sp>
          <p:sp>
            <p:nvSpPr>
              <p:cNvPr id="29" name="Elipse 28">
                <a:extLst>
                  <a:ext uri="{FF2B5EF4-FFF2-40B4-BE49-F238E27FC236}">
                    <a16:creationId xmlns:a16="http://schemas.microsoft.com/office/drawing/2014/main" id="{CBA9CD01-9415-AA25-B10D-132EEBD8C522}"/>
                  </a:ext>
                </a:extLst>
              </p:cNvPr>
              <p:cNvSpPr/>
              <p:nvPr/>
            </p:nvSpPr>
            <p:spPr>
              <a:xfrm>
                <a:off x="6219372" y="5488599"/>
                <a:ext cx="3307126" cy="351828"/>
              </a:xfrm>
              <a:prstGeom prst="ellipse">
                <a:avLst/>
              </a:prstGeom>
              <a:noFill/>
              <a:ln w="38100"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L"/>
              </a:p>
            </p:txBody>
          </p:sp>
        </p:grpSp>
        <p:sp>
          <p:nvSpPr>
            <p:cNvPr id="31" name="CuadroTexto 30">
              <a:extLst>
                <a:ext uri="{FF2B5EF4-FFF2-40B4-BE49-F238E27FC236}">
                  <a16:creationId xmlns:a16="http://schemas.microsoft.com/office/drawing/2014/main" id="{DC22B0C9-3B01-EB36-FB3D-BD37F1EEE721}"/>
                </a:ext>
              </a:extLst>
            </p:cNvPr>
            <p:cNvSpPr txBox="1"/>
            <p:nvPr/>
          </p:nvSpPr>
          <p:spPr>
            <a:xfrm>
              <a:off x="4880952" y="2784330"/>
              <a:ext cx="12700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L" b="1" dirty="0">
                  <a:highlight>
                    <a:srgbClr val="FFFF00"/>
                  </a:highlight>
                </a:rPr>
                <a:t>CEC - MEC</a:t>
              </a:r>
            </a:p>
          </p:txBody>
        </p:sp>
        <p:sp>
          <p:nvSpPr>
            <p:cNvPr id="32" name="CuadroTexto 31">
              <a:extLst>
                <a:ext uri="{FF2B5EF4-FFF2-40B4-BE49-F238E27FC236}">
                  <a16:creationId xmlns:a16="http://schemas.microsoft.com/office/drawing/2014/main" id="{78EAA8BF-605B-3C87-8000-8FAAFB2F1067}"/>
                </a:ext>
              </a:extLst>
            </p:cNvPr>
            <p:cNvSpPr txBox="1"/>
            <p:nvPr/>
          </p:nvSpPr>
          <p:spPr>
            <a:xfrm>
              <a:off x="4470401" y="5907953"/>
              <a:ext cx="20610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L" b="1" dirty="0">
                  <a:highlight>
                    <a:srgbClr val="FFFF00"/>
                  </a:highlight>
                </a:rPr>
                <a:t>CMAV – AU – MU </a:t>
              </a:r>
            </a:p>
          </p:txBody>
        </p:sp>
      </p:grpSp>
      <p:sp>
        <p:nvSpPr>
          <p:cNvPr id="34" name="CuadroTexto 33">
            <a:extLst>
              <a:ext uri="{FF2B5EF4-FFF2-40B4-BE49-F238E27FC236}">
                <a16:creationId xmlns:a16="http://schemas.microsoft.com/office/drawing/2014/main" id="{72A61813-02F4-F31F-CB39-8FD666037A69}"/>
              </a:ext>
            </a:extLst>
          </p:cNvPr>
          <p:cNvSpPr txBox="1"/>
          <p:nvPr/>
        </p:nvSpPr>
        <p:spPr>
          <a:xfrm>
            <a:off x="511171" y="2011612"/>
            <a:ext cx="5338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EJEMPLO: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3596A0F-347C-54DB-A5F3-92D04FC38539}"/>
              </a:ext>
            </a:extLst>
          </p:cNvPr>
          <p:cNvSpPr txBox="1"/>
          <p:nvPr/>
        </p:nvSpPr>
        <p:spPr>
          <a:xfrm>
            <a:off x="9408770" y="6092619"/>
            <a:ext cx="28993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100" dirty="0"/>
              <a:t>EXTRACTO DE NORMAS DE PRESENTACIÓN</a:t>
            </a:r>
          </a:p>
        </p:txBody>
      </p:sp>
    </p:spTree>
    <p:extLst>
      <p:ext uri="{BB962C8B-B14F-4D97-AF65-F5344CB8AC3E}">
        <p14:creationId xmlns:p14="http://schemas.microsoft.com/office/powerpoint/2010/main" val="3433312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minvu.cl/wp-content/uploads/2019/06/header-hogar-f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93122"/>
          <a:stretch/>
        </p:blipFill>
        <p:spPr bwMode="auto">
          <a:xfrm>
            <a:off x="1511300" y="0"/>
            <a:ext cx="9187276" cy="188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1713" t="13021" r="11200" b="17188"/>
          <a:stretch/>
        </p:blipFill>
        <p:spPr>
          <a:xfrm>
            <a:off x="155575" y="94343"/>
            <a:ext cx="1214603" cy="879767"/>
          </a:xfrm>
          <a:prstGeom prst="rect">
            <a:avLst/>
          </a:prstGeom>
        </p:spPr>
      </p:pic>
      <p:sp>
        <p:nvSpPr>
          <p:cNvPr id="4" name="AutoShape 4" descr="Cómo Tapar o Sellar una Gotera en el Techo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ACFA2535-66AC-230A-1701-8684E72524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4718" y="500379"/>
            <a:ext cx="7701779" cy="1259269"/>
          </a:xfrm>
          <a:prstGeom prst="rect">
            <a:avLst/>
          </a:prstGeom>
        </p:spPr>
      </p:pic>
      <p:grpSp>
        <p:nvGrpSpPr>
          <p:cNvPr id="12" name="Grupo 11">
            <a:extLst>
              <a:ext uri="{FF2B5EF4-FFF2-40B4-BE49-F238E27FC236}">
                <a16:creationId xmlns:a16="http://schemas.microsoft.com/office/drawing/2014/main" id="{2699ED48-5F8B-0773-BE48-8642F12866D6}"/>
              </a:ext>
            </a:extLst>
          </p:cNvPr>
          <p:cNvGrpSpPr/>
          <p:nvPr/>
        </p:nvGrpSpPr>
        <p:grpSpPr>
          <a:xfrm>
            <a:off x="460375" y="2361635"/>
            <a:ext cx="11034716" cy="3066708"/>
            <a:chOff x="1511299" y="3673168"/>
            <a:chExt cx="6687484" cy="1858549"/>
          </a:xfrm>
        </p:grpSpPr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58CB873F-CD3B-5040-C9C5-F75EA026488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t="66619"/>
            <a:stretch/>
          </p:blipFill>
          <p:spPr>
            <a:xfrm>
              <a:off x="1511300" y="4272448"/>
              <a:ext cx="6687483" cy="1259269"/>
            </a:xfrm>
            <a:prstGeom prst="rect">
              <a:avLst/>
            </a:prstGeom>
          </p:spPr>
        </p:pic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17DDC2B7-1C49-60A6-E54C-B7BD13CCF86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b="82575"/>
            <a:stretch/>
          </p:blipFill>
          <p:spPr>
            <a:xfrm>
              <a:off x="1511299" y="3673168"/>
              <a:ext cx="6687483" cy="657336"/>
            </a:xfrm>
            <a:prstGeom prst="rect">
              <a:avLst/>
            </a:prstGeom>
          </p:spPr>
        </p:pic>
      </p:grpSp>
      <p:sp>
        <p:nvSpPr>
          <p:cNvPr id="22" name="Rectángulo 21">
            <a:extLst>
              <a:ext uri="{FF2B5EF4-FFF2-40B4-BE49-F238E27FC236}">
                <a16:creationId xmlns:a16="http://schemas.microsoft.com/office/drawing/2014/main" id="{3298BEF2-AA04-1E52-01C9-7467D2694131}"/>
              </a:ext>
            </a:extLst>
          </p:cNvPr>
          <p:cNvSpPr/>
          <p:nvPr/>
        </p:nvSpPr>
        <p:spPr>
          <a:xfrm>
            <a:off x="474889" y="4481435"/>
            <a:ext cx="11034714" cy="89303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D0B4E2FD-A5B4-7843-4A78-ADD3621B3FC2}"/>
              </a:ext>
            </a:extLst>
          </p:cNvPr>
          <p:cNvSpPr txBox="1"/>
          <p:nvPr/>
        </p:nvSpPr>
        <p:spPr>
          <a:xfrm>
            <a:off x="511171" y="5441995"/>
            <a:ext cx="5338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>
                <a:highlight>
                  <a:srgbClr val="FFFF00"/>
                </a:highlight>
              </a:rPr>
              <a:t>REVISAR NORMAS DE PRESENTACIÓN 2025 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72A61813-02F4-F31F-CB39-8FD666037A69}"/>
              </a:ext>
            </a:extLst>
          </p:cNvPr>
          <p:cNvSpPr txBox="1"/>
          <p:nvPr/>
        </p:nvSpPr>
        <p:spPr>
          <a:xfrm>
            <a:off x="511171" y="2011612"/>
            <a:ext cx="5338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2DO EJEMPLO:</a:t>
            </a:r>
          </a:p>
        </p:txBody>
      </p:sp>
      <p:grpSp>
        <p:nvGrpSpPr>
          <p:cNvPr id="42" name="Grupo 41">
            <a:extLst>
              <a:ext uri="{FF2B5EF4-FFF2-40B4-BE49-F238E27FC236}">
                <a16:creationId xmlns:a16="http://schemas.microsoft.com/office/drawing/2014/main" id="{FA1DDC34-A67D-BC83-E9B0-1CBCBE3C6113}"/>
              </a:ext>
            </a:extLst>
          </p:cNvPr>
          <p:cNvGrpSpPr/>
          <p:nvPr/>
        </p:nvGrpSpPr>
        <p:grpSpPr>
          <a:xfrm>
            <a:off x="4959327" y="1678765"/>
            <a:ext cx="7216566" cy="5179235"/>
            <a:chOff x="-2152678" y="1678765"/>
            <a:chExt cx="7216566" cy="5179235"/>
          </a:xfrm>
        </p:grpSpPr>
        <p:grpSp>
          <p:nvGrpSpPr>
            <p:cNvPr id="41" name="Grupo 40">
              <a:extLst>
                <a:ext uri="{FF2B5EF4-FFF2-40B4-BE49-F238E27FC236}">
                  <a16:creationId xmlns:a16="http://schemas.microsoft.com/office/drawing/2014/main" id="{29C617BE-DC34-DB43-DF0F-15D66ECA5FB9}"/>
                </a:ext>
              </a:extLst>
            </p:cNvPr>
            <p:cNvGrpSpPr/>
            <p:nvPr/>
          </p:nvGrpSpPr>
          <p:grpSpPr>
            <a:xfrm>
              <a:off x="-2152678" y="1678765"/>
              <a:ext cx="7216566" cy="5179235"/>
              <a:chOff x="-933818" y="1584422"/>
              <a:chExt cx="7216566" cy="5179235"/>
            </a:xfrm>
          </p:grpSpPr>
          <p:grpSp>
            <p:nvGrpSpPr>
              <p:cNvPr id="40" name="Grupo 39">
                <a:extLst>
                  <a:ext uri="{FF2B5EF4-FFF2-40B4-BE49-F238E27FC236}">
                    <a16:creationId xmlns:a16="http://schemas.microsoft.com/office/drawing/2014/main" id="{27675513-C9D2-E606-BE5D-425069A040B2}"/>
                  </a:ext>
                </a:extLst>
              </p:cNvPr>
              <p:cNvGrpSpPr/>
              <p:nvPr/>
            </p:nvGrpSpPr>
            <p:grpSpPr>
              <a:xfrm>
                <a:off x="-933818" y="1584422"/>
                <a:ext cx="6748727" cy="4962975"/>
                <a:chOff x="4310606" y="1780753"/>
                <a:chExt cx="6748727" cy="4962975"/>
              </a:xfrm>
            </p:grpSpPr>
            <p:sp>
              <p:nvSpPr>
                <p:cNvPr id="26" name="CuadroTexto 25">
                  <a:extLst>
                    <a:ext uri="{FF2B5EF4-FFF2-40B4-BE49-F238E27FC236}">
                      <a16:creationId xmlns:a16="http://schemas.microsoft.com/office/drawing/2014/main" id="{2EB53F81-A145-8DCC-D7BF-AEDBBA9A545F}"/>
                    </a:ext>
                  </a:extLst>
                </p:cNvPr>
                <p:cNvSpPr txBox="1"/>
                <p:nvPr/>
              </p:nvSpPr>
              <p:spPr>
                <a:xfrm>
                  <a:off x="4310606" y="1780753"/>
                  <a:ext cx="533808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CL" b="1" dirty="0">
                      <a:highlight>
                        <a:srgbClr val="FFFF00"/>
                      </a:highlight>
                    </a:rPr>
                    <a:t>NORMAS DE PRESENTACIÓN 2025 </a:t>
                  </a:r>
                </a:p>
              </p:txBody>
            </p:sp>
            <p:grpSp>
              <p:nvGrpSpPr>
                <p:cNvPr id="39" name="Grupo 38">
                  <a:extLst>
                    <a:ext uri="{FF2B5EF4-FFF2-40B4-BE49-F238E27FC236}">
                      <a16:creationId xmlns:a16="http://schemas.microsoft.com/office/drawing/2014/main" id="{B1B51E81-9EC1-285F-E748-42378E45AEE6}"/>
                    </a:ext>
                  </a:extLst>
                </p:cNvPr>
                <p:cNvGrpSpPr/>
                <p:nvPr/>
              </p:nvGrpSpPr>
              <p:grpSpPr>
                <a:xfrm>
                  <a:off x="4369017" y="2166551"/>
                  <a:ext cx="6690316" cy="4577177"/>
                  <a:chOff x="4369017" y="2166551"/>
                  <a:chExt cx="6690316" cy="4577177"/>
                </a:xfrm>
              </p:grpSpPr>
              <p:pic>
                <p:nvPicPr>
                  <p:cNvPr id="36" name="Imagen 35">
                    <a:extLst>
                      <a:ext uri="{FF2B5EF4-FFF2-40B4-BE49-F238E27FC236}">
                        <a16:creationId xmlns:a16="http://schemas.microsoft.com/office/drawing/2014/main" id="{EAAA83DF-64E3-570B-380F-03D5CFB6A29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4369017" y="2166551"/>
                    <a:ext cx="6677957" cy="2057687"/>
                  </a:xfrm>
                  <a:prstGeom prst="rect">
                    <a:avLst/>
                  </a:prstGeom>
                </p:spPr>
              </p:pic>
              <p:pic>
                <p:nvPicPr>
                  <p:cNvPr id="38" name="Imagen 37">
                    <a:extLst>
                      <a:ext uri="{FF2B5EF4-FFF2-40B4-BE49-F238E27FC236}">
                        <a16:creationId xmlns:a16="http://schemas.microsoft.com/office/drawing/2014/main" id="{60819788-6750-2D5F-473F-8C63CFBD368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4400429" y="4209724"/>
                    <a:ext cx="6658904" cy="2534004"/>
                  </a:xfrm>
                  <a:prstGeom prst="rect">
                    <a:avLst/>
                  </a:prstGeom>
                </p:spPr>
              </p:pic>
            </p:grpSp>
          </p:grpSp>
          <p:sp>
            <p:nvSpPr>
              <p:cNvPr id="29" name="Elipse 28">
                <a:extLst>
                  <a:ext uri="{FF2B5EF4-FFF2-40B4-BE49-F238E27FC236}">
                    <a16:creationId xmlns:a16="http://schemas.microsoft.com/office/drawing/2014/main" id="{CBA9CD01-9415-AA25-B10D-132EEBD8C522}"/>
                  </a:ext>
                </a:extLst>
              </p:cNvPr>
              <p:cNvSpPr/>
              <p:nvPr/>
            </p:nvSpPr>
            <p:spPr>
              <a:xfrm>
                <a:off x="478078" y="4922332"/>
                <a:ext cx="5617921" cy="1841325"/>
              </a:xfrm>
              <a:prstGeom prst="ellipse">
                <a:avLst/>
              </a:prstGeom>
              <a:noFill/>
              <a:ln w="38100"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L"/>
              </a:p>
            </p:txBody>
          </p:sp>
          <p:sp>
            <p:nvSpPr>
              <p:cNvPr id="28" name="Elipse 27">
                <a:extLst>
                  <a:ext uri="{FF2B5EF4-FFF2-40B4-BE49-F238E27FC236}">
                    <a16:creationId xmlns:a16="http://schemas.microsoft.com/office/drawing/2014/main" id="{E97EDBC2-297A-5540-2FAC-38B116B08223}"/>
                  </a:ext>
                </a:extLst>
              </p:cNvPr>
              <p:cNvSpPr/>
              <p:nvPr/>
            </p:nvSpPr>
            <p:spPr>
              <a:xfrm>
                <a:off x="58055" y="3446276"/>
                <a:ext cx="6224693" cy="595283"/>
              </a:xfrm>
              <a:prstGeom prst="ellipse">
                <a:avLst/>
              </a:prstGeom>
              <a:noFill/>
              <a:ln w="38100"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L"/>
              </a:p>
            </p:txBody>
          </p:sp>
        </p:grpSp>
        <p:sp>
          <p:nvSpPr>
            <p:cNvPr id="31" name="CuadroTexto 30">
              <a:extLst>
                <a:ext uri="{FF2B5EF4-FFF2-40B4-BE49-F238E27FC236}">
                  <a16:creationId xmlns:a16="http://schemas.microsoft.com/office/drawing/2014/main" id="{DC22B0C9-3B01-EB36-FB3D-BD37F1EEE721}"/>
                </a:ext>
              </a:extLst>
            </p:cNvPr>
            <p:cNvSpPr txBox="1"/>
            <p:nvPr/>
          </p:nvSpPr>
          <p:spPr>
            <a:xfrm>
              <a:off x="-2094269" y="2753844"/>
              <a:ext cx="20370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L" b="1" dirty="0">
                  <a:highlight>
                    <a:srgbClr val="FFFF00"/>
                  </a:highlight>
                </a:rPr>
                <a:t>CEC – MEC – CMAV </a:t>
              </a:r>
            </a:p>
          </p:txBody>
        </p:sp>
        <p:sp>
          <p:nvSpPr>
            <p:cNvPr id="32" name="CuadroTexto 31">
              <a:extLst>
                <a:ext uri="{FF2B5EF4-FFF2-40B4-BE49-F238E27FC236}">
                  <a16:creationId xmlns:a16="http://schemas.microsoft.com/office/drawing/2014/main" id="{78EAA8BF-605B-3C87-8000-8FAAFB2F1067}"/>
                </a:ext>
              </a:extLst>
            </p:cNvPr>
            <p:cNvSpPr txBox="1"/>
            <p:nvPr/>
          </p:nvSpPr>
          <p:spPr>
            <a:xfrm>
              <a:off x="-2061028" y="6195872"/>
              <a:ext cx="20610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L" b="1" dirty="0">
                  <a:highlight>
                    <a:srgbClr val="FFFF00"/>
                  </a:highlight>
                </a:rPr>
                <a:t>CMAV – AU – MU </a:t>
              </a:r>
            </a:p>
          </p:txBody>
        </p:sp>
      </p:grpSp>
      <p:sp>
        <p:nvSpPr>
          <p:cNvPr id="43" name="CuadroTexto 42">
            <a:extLst>
              <a:ext uri="{FF2B5EF4-FFF2-40B4-BE49-F238E27FC236}">
                <a16:creationId xmlns:a16="http://schemas.microsoft.com/office/drawing/2014/main" id="{D600016E-3C82-BE0C-2692-8D31DBE48875}"/>
              </a:ext>
            </a:extLst>
          </p:cNvPr>
          <p:cNvSpPr txBox="1"/>
          <p:nvPr/>
        </p:nvSpPr>
        <p:spPr>
          <a:xfrm>
            <a:off x="4973841" y="6586705"/>
            <a:ext cx="28993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100" dirty="0"/>
              <a:t>EXTRACTO DE NORMAS DE PRESENTACIÓN</a:t>
            </a:r>
          </a:p>
        </p:txBody>
      </p:sp>
    </p:spTree>
    <p:extLst>
      <p:ext uri="{BB962C8B-B14F-4D97-AF65-F5344CB8AC3E}">
        <p14:creationId xmlns:p14="http://schemas.microsoft.com/office/powerpoint/2010/main" val="3274263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minvu.cl/wp-content/uploads/2019/06/header-hogar-f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93122"/>
          <a:stretch/>
        </p:blipFill>
        <p:spPr bwMode="auto">
          <a:xfrm>
            <a:off x="1511300" y="0"/>
            <a:ext cx="9187276" cy="188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1713" t="13021" r="11200" b="17188"/>
          <a:stretch/>
        </p:blipFill>
        <p:spPr>
          <a:xfrm>
            <a:off x="155575" y="94343"/>
            <a:ext cx="1214603" cy="879767"/>
          </a:xfrm>
          <a:prstGeom prst="rect">
            <a:avLst/>
          </a:prstGeom>
        </p:spPr>
      </p:pic>
      <p:sp>
        <p:nvSpPr>
          <p:cNvPr id="4" name="AutoShape 4" descr="Cómo Tapar o Sellar una Gotera en el Techo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D0B4E2FD-A5B4-7843-4A78-ADD3621B3FC2}"/>
              </a:ext>
            </a:extLst>
          </p:cNvPr>
          <p:cNvSpPr txBox="1"/>
          <p:nvPr/>
        </p:nvSpPr>
        <p:spPr>
          <a:xfrm>
            <a:off x="1336594" y="270044"/>
            <a:ext cx="59523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L" sz="1400" b="1" dirty="0">
                <a:highlight>
                  <a:srgbClr val="FFFF00"/>
                </a:highlight>
              </a:rPr>
              <a:t>REVISAR RESOLUCIÓN N°57/2022 – ESTANDARES DE SUSTENTABILIDAD PARA PROYECTOS DE CONSTRUCCIÓN Y/O MEJORAMIENTO DE EDIFICACIONES COMUNITARIAS Y ÁREAS VERDES DEL CAPITULO PRIMERO D.S. N°27/2016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C19DCB91-3D44-CE35-E097-3E9AB3F765E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38672"/>
          <a:stretch/>
        </p:blipFill>
        <p:spPr>
          <a:xfrm>
            <a:off x="337003" y="1055469"/>
            <a:ext cx="6763694" cy="2114916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C754885B-7A47-E0E4-C945-184AF5C5E3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43250" y="226587"/>
            <a:ext cx="4152064" cy="6375883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8CC8CB84-5BCB-8A86-652C-1A8A4E54F8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6030" y="3429000"/>
            <a:ext cx="6714491" cy="3158956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18E65F6C-D66E-3AC3-2984-681AA35E2A24}"/>
              </a:ext>
            </a:extLst>
          </p:cNvPr>
          <p:cNvSpPr txBox="1"/>
          <p:nvPr/>
        </p:nvSpPr>
        <p:spPr>
          <a:xfrm>
            <a:off x="293461" y="3115369"/>
            <a:ext cx="28993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100" dirty="0"/>
              <a:t>EXTRACTO DE NORMAS DE PRESENTACIÓN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7BD3F1B3-FF3F-20BF-C371-D396CFFD750B}"/>
              </a:ext>
            </a:extLst>
          </p:cNvPr>
          <p:cNvSpPr txBox="1"/>
          <p:nvPr/>
        </p:nvSpPr>
        <p:spPr>
          <a:xfrm>
            <a:off x="293460" y="6553526"/>
            <a:ext cx="39592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100" dirty="0"/>
              <a:t>EXTRACTO DE ESTANDARES DE SUSTENTABILIDAD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EFAE8A41-99E9-92B0-3A7D-123CBA4A55E9}"/>
              </a:ext>
            </a:extLst>
          </p:cNvPr>
          <p:cNvSpPr txBox="1"/>
          <p:nvPr/>
        </p:nvSpPr>
        <p:spPr>
          <a:xfrm>
            <a:off x="7314222" y="6554205"/>
            <a:ext cx="39592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100" dirty="0"/>
              <a:t>FICHA A INGRESAR A SISTEMA INFORMATICO REPOSITORIO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AF1636E9-D53E-8D10-D79C-BE50AF3E61ED}"/>
              </a:ext>
            </a:extLst>
          </p:cNvPr>
          <p:cNvSpPr/>
          <p:nvPr/>
        </p:nvSpPr>
        <p:spPr>
          <a:xfrm>
            <a:off x="293461" y="4441372"/>
            <a:ext cx="6841388" cy="1076865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EEBE70D9-191E-88F8-2F1C-51CFD7709349}"/>
              </a:ext>
            </a:extLst>
          </p:cNvPr>
          <p:cNvSpPr/>
          <p:nvPr/>
        </p:nvSpPr>
        <p:spPr>
          <a:xfrm>
            <a:off x="366030" y="1683657"/>
            <a:ext cx="1941741" cy="396423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9191047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minvu.cl/wp-content/uploads/2019/06/header-hogar-f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93122"/>
          <a:stretch/>
        </p:blipFill>
        <p:spPr bwMode="auto">
          <a:xfrm>
            <a:off x="1511300" y="0"/>
            <a:ext cx="9187276" cy="188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1713" t="13021" r="11200" b="17188"/>
          <a:stretch/>
        </p:blipFill>
        <p:spPr>
          <a:xfrm>
            <a:off x="155575" y="94343"/>
            <a:ext cx="1214603" cy="879767"/>
          </a:xfrm>
          <a:prstGeom prst="rect">
            <a:avLst/>
          </a:prstGeom>
        </p:spPr>
      </p:pic>
      <p:sp>
        <p:nvSpPr>
          <p:cNvPr id="4" name="AutoShape 4" descr="Cómo Tapar o Sellar una Gotera en el Techo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D0B4E2FD-A5B4-7843-4A78-ADD3621B3FC2}"/>
              </a:ext>
            </a:extLst>
          </p:cNvPr>
          <p:cNvSpPr txBox="1"/>
          <p:nvPr/>
        </p:nvSpPr>
        <p:spPr>
          <a:xfrm>
            <a:off x="1438730" y="278133"/>
            <a:ext cx="5952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L" sz="1400" b="1" dirty="0">
                <a:highlight>
                  <a:srgbClr val="FFFF00"/>
                </a:highlight>
              </a:rPr>
              <a:t>REVISAR ORD. N°1828/25 – SERVIU ARAUCANÍA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7B36D4A1-79E8-1F39-2DC4-A414D9097E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7888" y="632728"/>
            <a:ext cx="8817160" cy="4577899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C7806FD5-41EA-C85A-E420-96CDA8C97DF7}"/>
              </a:ext>
            </a:extLst>
          </p:cNvPr>
          <p:cNvSpPr/>
          <p:nvPr/>
        </p:nvSpPr>
        <p:spPr>
          <a:xfrm>
            <a:off x="1527089" y="2630714"/>
            <a:ext cx="8995763" cy="2579913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4115656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4D587055BF50F44197A75F2E2406A4A7" ma:contentTypeVersion="12" ma:contentTypeDescription="Crear nuevo documento." ma:contentTypeScope="" ma:versionID="0f891adc1fce934c6aa36644a14cf2ed">
  <xsd:schema xmlns:xsd="http://www.w3.org/2001/XMLSchema" xmlns:xs="http://www.w3.org/2001/XMLSchema" xmlns:p="http://schemas.microsoft.com/office/2006/metadata/properties" xmlns:ns3="7b64a12f-3534-41b4-861a-e90e67fab7d0" xmlns:ns4="406fd25d-624a-40e6-a2e3-cef6c4dbdb28" targetNamespace="http://schemas.microsoft.com/office/2006/metadata/properties" ma:root="true" ma:fieldsID="4e7b9af02e781ce18f82146cf79b822e" ns3:_="" ns4:_="">
    <xsd:import namespace="7b64a12f-3534-41b4-861a-e90e67fab7d0"/>
    <xsd:import namespace="406fd25d-624a-40e6-a2e3-cef6c4dbdb28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DateTaken" minOccurs="0"/>
                <xsd:element ref="ns4:MediaLengthInSeconds" minOccurs="0"/>
                <xsd:element ref="ns4:MediaServiceOCR" minOccurs="0"/>
                <xsd:element ref="ns4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64a12f-3534-41b4-861a-e90e67fab7d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6fd25d-624a-40e6-a2e3-cef6c4dbdb2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6DEC178-B97C-4DAE-8D1B-93314ED4593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133C8DD-7125-40B2-8300-463303E81D42}">
  <ds:schemaRefs>
    <ds:schemaRef ds:uri="406fd25d-624a-40e6-a2e3-cef6c4dbdb28"/>
    <ds:schemaRef ds:uri="7b64a12f-3534-41b4-861a-e90e67fab7d0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036D154E-C520-4851-8DAC-FE4F3546B491}">
  <ds:schemaRefs>
    <ds:schemaRef ds:uri="406fd25d-624a-40e6-a2e3-cef6c4dbdb28"/>
    <ds:schemaRef ds:uri="7b64a12f-3534-41b4-861a-e90e67fab7d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198</Words>
  <Application>Microsoft Office PowerPoint</Application>
  <PresentationFormat>Panorámica</PresentationFormat>
  <Paragraphs>35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Windows</dc:creator>
  <cp:lastModifiedBy>Macarena Guzman Gonzalez</cp:lastModifiedBy>
  <cp:revision>10</cp:revision>
  <dcterms:created xsi:type="dcterms:W3CDTF">2020-07-15T19:27:39Z</dcterms:created>
  <dcterms:modified xsi:type="dcterms:W3CDTF">2025-06-03T21:31:34Z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0x0101004D587055BF50F44197A75F2E2406A4A7</vt:lpwstr>
  </property>
</Properties>
</file>