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657" r:id="rId2"/>
    <p:sldMasterId id="2147483653" r:id="rId3"/>
  </p:sldMasterIdLst>
  <p:sldIdLst>
    <p:sldId id="256" r:id="rId4"/>
    <p:sldId id="267" r:id="rId5"/>
    <p:sldId id="268" r:id="rId6"/>
    <p:sldId id="269" r:id="rId7"/>
    <p:sldId id="270" r:id="rId8"/>
    <p:sldId id="271" r:id="rId9"/>
    <p:sldId id="272" r:id="rId10"/>
    <p:sldId id="273" r:id="rId11"/>
    <p:sldId id="275" r:id="rId12"/>
    <p:sldId id="276" r:id="rId13"/>
    <p:sldId id="277" r:id="rId14"/>
    <p:sldId id="278" r:id="rId15"/>
    <p:sldId id="279" r:id="rId16"/>
    <p:sldId id="274" r:id="rId17"/>
    <p:sldId id="266" r:id="rId18"/>
  </p:sldIdLst>
  <p:sldSz cx="12192000" cy="6858000"/>
  <p:notesSz cx="6858000" cy="9144000"/>
  <p:defaultTextStyle>
    <a:defPPr>
      <a:defRPr lang="es-C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84A7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286" autoAdjust="0"/>
    <p:restoredTop sz="94674"/>
  </p:normalViewPr>
  <p:slideViewPr>
    <p:cSldViewPr snapToGrid="0" snapToObjects="1">
      <p:cViewPr varScale="1">
        <p:scale>
          <a:sx n="80" d="100"/>
          <a:sy n="80" d="100"/>
        </p:scale>
        <p:origin x="108" y="59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3" Type="http://schemas.openxmlformats.org/officeDocument/2006/relationships/slideMaster" Target="slideMasters/slideMaster3.xml"/><Relationship Id="rId21" Type="http://schemas.openxmlformats.org/officeDocument/2006/relationships/theme" Target="theme/theme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10" Type="http://schemas.openxmlformats.org/officeDocument/2006/relationships/slide" Target="slides/slide7.xml"/><Relationship Id="rId19" Type="http://schemas.openxmlformats.org/officeDocument/2006/relationships/presProps" Target="pres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A88F61A-DDB4-724A-8E44-DB195E512D2B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524000" y="1331494"/>
            <a:ext cx="9144000" cy="1528763"/>
          </a:xfrm>
        </p:spPr>
        <p:txBody>
          <a:bodyPr anchor="t">
            <a:normAutofit/>
          </a:bodyPr>
          <a:lstStyle>
            <a:lvl1pPr algn="ctr">
              <a:defRPr sz="6600"/>
            </a:lvl1pPr>
          </a:lstStyle>
          <a:p>
            <a:r>
              <a:rPr lang="es-MX" dirty="0"/>
              <a:t>Título principal</a:t>
            </a:r>
            <a:endParaRPr lang="es-CL" dirty="0"/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10D121A9-286F-D64F-8964-F20B5994135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63068" y="3288633"/>
            <a:ext cx="12911326" cy="38579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35932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>
            <a:extLst>
              <a:ext uri="{FF2B5EF4-FFF2-40B4-BE49-F238E27FC236}">
                <a16:creationId xmlns:a16="http://schemas.microsoft.com/office/drawing/2014/main" id="{DB3199FB-1578-FF42-BDA1-0FF68EB4B92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05631" y="6096000"/>
            <a:ext cx="6725611" cy="328862"/>
          </a:xfrm>
        </p:spPr>
        <p:txBody>
          <a:bodyPr anchor="b">
            <a:normAutofit/>
          </a:bodyPr>
          <a:lstStyle>
            <a:lvl1pPr algn="l">
              <a:defRPr sz="1800"/>
            </a:lvl1pPr>
          </a:lstStyle>
          <a:p>
            <a:r>
              <a:rPr lang="es-MX" dirty="0"/>
              <a:t>Cita o comentario</a:t>
            </a:r>
            <a:endParaRPr lang="es-CL" dirty="0"/>
          </a:p>
        </p:txBody>
      </p:sp>
      <p:sp>
        <p:nvSpPr>
          <p:cNvPr id="5" name="Marcador de posición de imagen 4">
            <a:extLst>
              <a:ext uri="{FF2B5EF4-FFF2-40B4-BE49-F238E27FC236}">
                <a16:creationId xmlns:a16="http://schemas.microsoft.com/office/drawing/2014/main" id="{2B61508F-4663-D54F-AA95-F5D6D82DA0FB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05631" y="449181"/>
            <a:ext cx="10980737" cy="53736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endParaRPr lang="es-CL" dirty="0"/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D7914913-8A82-3F4F-9DE2-8DF33D7DC32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842777">
            <a:off x="11186405" y="5136593"/>
            <a:ext cx="635000" cy="1625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5551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A88F61A-DDB4-724A-8E44-DB195E512D2B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01579" y="729914"/>
            <a:ext cx="3818021" cy="1788696"/>
          </a:xfrm>
        </p:spPr>
        <p:txBody>
          <a:bodyPr anchor="t">
            <a:normAutofit/>
          </a:bodyPr>
          <a:lstStyle>
            <a:lvl1pPr algn="l">
              <a:defRPr sz="4000">
                <a:latin typeface="+mn-lt"/>
              </a:defRPr>
            </a:lvl1pPr>
          </a:lstStyle>
          <a:p>
            <a:r>
              <a:rPr lang="es-MX" dirty="0"/>
              <a:t>Título principal</a:t>
            </a:r>
            <a:endParaRPr lang="es-CL" dirty="0"/>
          </a:p>
        </p:txBody>
      </p:sp>
      <p:sp>
        <p:nvSpPr>
          <p:cNvPr id="9" name="Marcador de posición de imagen 8">
            <a:extLst>
              <a:ext uri="{FF2B5EF4-FFF2-40B4-BE49-F238E27FC236}">
                <a16:creationId xmlns:a16="http://schemas.microsoft.com/office/drawing/2014/main" id="{3CA510CE-A06E-F64E-9FC8-D5C51D723C6D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884403" y="729914"/>
            <a:ext cx="6706018" cy="553419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>
                <a:latin typeface="+mn-lt"/>
              </a:defRPr>
            </a:lvl1pPr>
          </a:lstStyle>
          <a:p>
            <a:r>
              <a:rPr lang="es-ES"/>
              <a:t>Haga clic en el icono para agregar una imagen</a:t>
            </a:r>
            <a:endParaRPr lang="es-CL" dirty="0"/>
          </a:p>
        </p:txBody>
      </p:sp>
      <p:sp>
        <p:nvSpPr>
          <p:cNvPr id="12" name="Marcador de texto 11">
            <a:extLst>
              <a:ext uri="{FF2B5EF4-FFF2-40B4-BE49-F238E27FC236}">
                <a16:creationId xmlns:a16="http://schemas.microsoft.com/office/drawing/2014/main" id="{9C10BB47-4A74-7E4C-812E-C55A87910F2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01663" y="2622550"/>
            <a:ext cx="3817937" cy="321677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>
                <a:latin typeface="+mn-lt"/>
              </a:defRPr>
            </a:lvl1pPr>
          </a:lstStyle>
          <a:p>
            <a:pPr lvl="0"/>
            <a:r>
              <a:rPr lang="es-MX" dirty="0"/>
              <a:t>Lorem Ipsum is simply dummy text of the printing and typesetting industry. Lorem Ipsum has been the industry's standard dummy text ever since the 1500s, when an unknown printer took a galley of type and scrambled it to make a type specimen book.</a:t>
            </a: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AD1F83FD-A76D-5749-9476-FBF58394B7E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63229" y="5337602"/>
            <a:ext cx="1612766" cy="14294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83412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A88F61A-DDB4-724A-8E44-DB195E512D2B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736558" y="505324"/>
            <a:ext cx="8718884" cy="753981"/>
          </a:xfrm>
        </p:spPr>
        <p:txBody>
          <a:bodyPr anchor="b">
            <a:normAutofit/>
          </a:bodyPr>
          <a:lstStyle>
            <a:lvl1pPr algn="ctr">
              <a:defRPr sz="4000"/>
            </a:lvl1pPr>
          </a:lstStyle>
          <a:p>
            <a:r>
              <a:rPr lang="es-MX" dirty="0"/>
              <a:t>Título principal</a:t>
            </a:r>
            <a:endParaRPr lang="es-CL" dirty="0"/>
          </a:p>
        </p:txBody>
      </p:sp>
      <p:sp>
        <p:nvSpPr>
          <p:cNvPr id="4" name="Marcador de posición de imagen 3">
            <a:extLst>
              <a:ext uri="{FF2B5EF4-FFF2-40B4-BE49-F238E27FC236}">
                <a16:creationId xmlns:a16="http://schemas.microsoft.com/office/drawing/2014/main" id="{2FE8F4C0-ACBB-5441-8874-BFD6BA6C1572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736558" y="1676234"/>
            <a:ext cx="2791327" cy="26638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s-ES" dirty="0"/>
              <a:t>Haga clic en el icono para agregar una imagen</a:t>
            </a:r>
            <a:endParaRPr lang="es-CL" dirty="0"/>
          </a:p>
        </p:txBody>
      </p:sp>
      <p:sp>
        <p:nvSpPr>
          <p:cNvPr id="7" name="Marcador de posición de imagen 3">
            <a:extLst>
              <a:ext uri="{FF2B5EF4-FFF2-40B4-BE49-F238E27FC236}">
                <a16:creationId xmlns:a16="http://schemas.microsoft.com/office/drawing/2014/main" id="{A586DD2C-0602-264A-96EC-B148C1616398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704347" y="1676234"/>
            <a:ext cx="2791327" cy="26638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s-ES"/>
              <a:t>Haga clic en el icono para agregar una imagen</a:t>
            </a:r>
            <a:endParaRPr lang="es-CL" dirty="0"/>
          </a:p>
        </p:txBody>
      </p:sp>
      <p:sp>
        <p:nvSpPr>
          <p:cNvPr id="8" name="Marcador de posición de imagen 3">
            <a:extLst>
              <a:ext uri="{FF2B5EF4-FFF2-40B4-BE49-F238E27FC236}">
                <a16:creationId xmlns:a16="http://schemas.microsoft.com/office/drawing/2014/main" id="{5B45555A-95D6-5A4E-9A90-89ABE881350F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7664115" y="1676234"/>
            <a:ext cx="2791327" cy="26638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s-ES"/>
              <a:t>Haga clic en el icono para agregar una imagen</a:t>
            </a:r>
            <a:endParaRPr lang="es-CL" dirty="0"/>
          </a:p>
        </p:txBody>
      </p:sp>
      <p:sp>
        <p:nvSpPr>
          <p:cNvPr id="10" name="Marcador de texto 9">
            <a:extLst>
              <a:ext uri="{FF2B5EF4-FFF2-40B4-BE49-F238E27FC236}">
                <a16:creationId xmlns:a16="http://schemas.microsoft.com/office/drawing/2014/main" id="{BD48E9F5-EF6D-434D-AF37-349A023CD71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736725" y="5197808"/>
            <a:ext cx="2790825" cy="98600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s-MX" dirty="0"/>
              <a:t>Lorem Ipsum is simply dummy text of the printing and typesetting industry.</a:t>
            </a:r>
            <a:endParaRPr lang="es-CL" dirty="0"/>
          </a:p>
        </p:txBody>
      </p:sp>
      <p:sp>
        <p:nvSpPr>
          <p:cNvPr id="12" name="Marcador de texto 11">
            <a:extLst>
              <a:ext uri="{FF2B5EF4-FFF2-40B4-BE49-F238E27FC236}">
                <a16:creationId xmlns:a16="http://schemas.microsoft.com/office/drawing/2014/main" id="{E8C9A057-59F2-754D-B6D0-9ACFBAA53B78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736725" y="4604084"/>
            <a:ext cx="2790825" cy="47324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="1" i="0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s-MX" dirty="0"/>
              <a:t>Proyecto</a:t>
            </a:r>
            <a:endParaRPr lang="es-CL" dirty="0"/>
          </a:p>
        </p:txBody>
      </p:sp>
      <p:sp>
        <p:nvSpPr>
          <p:cNvPr id="13" name="Marcador de texto 9">
            <a:extLst>
              <a:ext uri="{FF2B5EF4-FFF2-40B4-BE49-F238E27FC236}">
                <a16:creationId xmlns:a16="http://schemas.microsoft.com/office/drawing/2014/main" id="{196386E9-9308-7649-BB00-1C3C20FC7006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720556" y="5197808"/>
            <a:ext cx="2790825" cy="98600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s-MX" dirty="0"/>
              <a:t>Lorem Ipsum is simply dummy text of the printing and typesetting industry.</a:t>
            </a:r>
            <a:endParaRPr lang="es-CL" dirty="0"/>
          </a:p>
        </p:txBody>
      </p:sp>
      <p:sp>
        <p:nvSpPr>
          <p:cNvPr id="14" name="Marcador de texto 11">
            <a:extLst>
              <a:ext uri="{FF2B5EF4-FFF2-40B4-BE49-F238E27FC236}">
                <a16:creationId xmlns:a16="http://schemas.microsoft.com/office/drawing/2014/main" id="{E51F32FD-5B92-FF4E-9549-F47945FED983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720556" y="4604084"/>
            <a:ext cx="2790825" cy="47324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="1" i="0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s-MX" dirty="0"/>
              <a:t>Proyecto</a:t>
            </a:r>
            <a:endParaRPr lang="es-CL" dirty="0"/>
          </a:p>
        </p:txBody>
      </p:sp>
      <p:sp>
        <p:nvSpPr>
          <p:cNvPr id="15" name="Marcador de texto 9">
            <a:extLst>
              <a:ext uri="{FF2B5EF4-FFF2-40B4-BE49-F238E27FC236}">
                <a16:creationId xmlns:a16="http://schemas.microsoft.com/office/drawing/2014/main" id="{839F050C-A2AB-624C-B465-087D14E6D2ED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7656261" y="5197808"/>
            <a:ext cx="2790825" cy="98600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s-MX" dirty="0"/>
              <a:t>Lorem Ipsum is simply dummy text of the printing and typesetting industry.</a:t>
            </a:r>
            <a:endParaRPr lang="es-CL" dirty="0"/>
          </a:p>
        </p:txBody>
      </p:sp>
      <p:sp>
        <p:nvSpPr>
          <p:cNvPr id="16" name="Marcador de texto 11">
            <a:extLst>
              <a:ext uri="{FF2B5EF4-FFF2-40B4-BE49-F238E27FC236}">
                <a16:creationId xmlns:a16="http://schemas.microsoft.com/office/drawing/2014/main" id="{2B2D1A8E-97E1-4843-A198-F018FC99112E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7656261" y="4604084"/>
            <a:ext cx="2790825" cy="47324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="1" i="0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s-MX" dirty="0"/>
              <a:t>Proyecto</a:t>
            </a:r>
            <a:endParaRPr lang="es-CL" dirty="0"/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00129222-DA1B-8D4D-B8F5-48AF3D15044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30609" y="5690810"/>
            <a:ext cx="1290507" cy="986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26086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A88F61A-DDB4-724A-8E44-DB195E512D2B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05631" y="6096000"/>
            <a:ext cx="6725611" cy="328862"/>
          </a:xfrm>
        </p:spPr>
        <p:txBody>
          <a:bodyPr anchor="b">
            <a:normAutofit/>
          </a:bodyPr>
          <a:lstStyle>
            <a:lvl1pPr algn="l">
              <a:defRPr sz="1800"/>
            </a:lvl1pPr>
          </a:lstStyle>
          <a:p>
            <a:r>
              <a:rPr lang="es-MX" dirty="0"/>
              <a:t>Cita o comentario</a:t>
            </a:r>
            <a:endParaRPr lang="es-CL" dirty="0"/>
          </a:p>
        </p:txBody>
      </p:sp>
      <p:sp>
        <p:nvSpPr>
          <p:cNvPr id="5" name="Marcador de posición de imagen 4">
            <a:extLst>
              <a:ext uri="{FF2B5EF4-FFF2-40B4-BE49-F238E27FC236}">
                <a16:creationId xmlns:a16="http://schemas.microsoft.com/office/drawing/2014/main" id="{DC5A02AB-576D-F04A-B485-29056FC15232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05631" y="449181"/>
            <a:ext cx="10980737" cy="53736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s-ES"/>
              <a:t>Haga clic en el icono para agregar una imagen</a:t>
            </a:r>
            <a:endParaRPr lang="es-CL" dirty="0"/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10A300DC-C1E8-2F45-859A-19AB3C09BC4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19251" y="5936581"/>
            <a:ext cx="2413000" cy="647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74332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Marcador de posición de imagen 4">
            <a:extLst>
              <a:ext uri="{FF2B5EF4-FFF2-40B4-BE49-F238E27FC236}">
                <a16:creationId xmlns:a16="http://schemas.microsoft.com/office/drawing/2014/main" id="{DC5A02AB-576D-F04A-B485-29056FC15232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05631" y="449181"/>
            <a:ext cx="10980737" cy="606712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s-ES"/>
              <a:t>Haga clic en el icono para agregar una imagen</a:t>
            </a:r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18384603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9B205195-F65B-F24C-8FF9-4805C7E0290B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631156" y="473781"/>
            <a:ext cx="8929688" cy="85830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4400" b="1" i="0">
                <a:solidFill>
                  <a:srgbClr val="284A7C"/>
                </a:solidFill>
                <a:latin typeface="gobCL" pitchFamily="2" charset="77"/>
              </a:defRPr>
            </a:lvl1pPr>
          </a:lstStyle>
          <a:p>
            <a:pPr lvl="0"/>
            <a:r>
              <a:rPr lang="es-MX" dirty="0"/>
              <a:t>Título principal</a:t>
            </a:r>
            <a:endParaRPr lang="es-CL" dirty="0"/>
          </a:p>
        </p:txBody>
      </p:sp>
      <p:sp>
        <p:nvSpPr>
          <p:cNvPr id="6" name="Marcador de texto 5">
            <a:extLst>
              <a:ext uri="{FF2B5EF4-FFF2-40B4-BE49-F238E27FC236}">
                <a16:creationId xmlns:a16="http://schemas.microsoft.com/office/drawing/2014/main" id="{C8A58B9D-98DC-B04F-A624-2A53860FE37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089150" y="3346121"/>
            <a:ext cx="8472488" cy="130421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 b="0" i="0">
                <a:solidFill>
                  <a:srgbClr val="284A7C"/>
                </a:solidFill>
                <a:latin typeface="gobCL" pitchFamily="2" charset="77"/>
              </a:defRPr>
            </a:lvl1pPr>
          </a:lstStyle>
          <a:p>
            <a:pPr lvl="0"/>
            <a:r>
              <a:rPr lang="es-MX" dirty="0"/>
              <a:t>Lorem Ipsum is simply dummy text of the printing and typesetting industry. Lorem Ipsum has been the industry's standard dummy text ever since the 1500s, when an unknown printer took a galley of type and scrambled it to make a type specimen book. It has survived not only five centuries, but also the leap into electronic typesetting, remaining essentially unchanged.</a:t>
            </a:r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30700618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9B205195-F65B-F24C-8FF9-4805C7E0290B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631156" y="473781"/>
            <a:ext cx="8929688" cy="85830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6000" b="1" i="0">
                <a:solidFill>
                  <a:srgbClr val="284A7C"/>
                </a:solidFill>
                <a:latin typeface="gobCL" pitchFamily="2" charset="77"/>
              </a:defRPr>
            </a:lvl1pPr>
          </a:lstStyle>
          <a:p>
            <a:pPr lvl="0"/>
            <a:r>
              <a:rPr lang="es-MX" dirty="0"/>
              <a:t>Título principal</a:t>
            </a:r>
            <a:endParaRPr lang="es-CL" dirty="0"/>
          </a:p>
        </p:txBody>
      </p:sp>
      <p:grpSp>
        <p:nvGrpSpPr>
          <p:cNvPr id="5" name="Grupo 4">
            <a:extLst>
              <a:ext uri="{FF2B5EF4-FFF2-40B4-BE49-F238E27FC236}">
                <a16:creationId xmlns:a16="http://schemas.microsoft.com/office/drawing/2014/main" id="{E85DFEF9-7A32-EA48-A7C3-30089E3BDDBE}"/>
              </a:ext>
            </a:extLst>
          </p:cNvPr>
          <p:cNvGrpSpPr/>
          <p:nvPr userDrawn="1"/>
        </p:nvGrpSpPr>
        <p:grpSpPr>
          <a:xfrm>
            <a:off x="-71048" y="4921956"/>
            <a:ext cx="12334095" cy="2059789"/>
            <a:chOff x="247372" y="5159022"/>
            <a:chExt cx="12137524" cy="1879168"/>
          </a:xfrm>
        </p:grpSpPr>
        <p:pic>
          <p:nvPicPr>
            <p:cNvPr id="3" name="Imagen 2">
              <a:extLst>
                <a:ext uri="{FF2B5EF4-FFF2-40B4-BE49-F238E27FC236}">
                  <a16:creationId xmlns:a16="http://schemas.microsoft.com/office/drawing/2014/main" id="{B152BE47-8FCD-7044-A462-5EDE6172BB9F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47372" y="5159022"/>
              <a:ext cx="6288896" cy="1879168"/>
            </a:xfrm>
            <a:prstGeom prst="rect">
              <a:avLst/>
            </a:prstGeom>
          </p:spPr>
        </p:pic>
        <p:pic>
          <p:nvPicPr>
            <p:cNvPr id="8" name="Imagen 7">
              <a:extLst>
                <a:ext uri="{FF2B5EF4-FFF2-40B4-BE49-F238E27FC236}">
                  <a16:creationId xmlns:a16="http://schemas.microsoft.com/office/drawing/2014/main" id="{BFFE2548-E39D-7946-BA45-3107AAC2BC94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096000" y="5159022"/>
              <a:ext cx="6288896" cy="187916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7916927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ítulo 1">
            <a:extLst>
              <a:ext uri="{FF2B5EF4-FFF2-40B4-BE49-F238E27FC236}">
                <a16:creationId xmlns:a16="http://schemas.microsoft.com/office/drawing/2014/main" id="{4FD14ADB-5AA7-BB4E-9F31-320975DA89D7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524000" y="4493794"/>
            <a:ext cx="9144000" cy="1528763"/>
          </a:xfrm>
        </p:spPr>
        <p:txBody>
          <a:bodyPr anchor="t">
            <a:normAutofit/>
          </a:bodyPr>
          <a:lstStyle>
            <a:lvl1pPr algn="ctr">
              <a:defRPr sz="6000"/>
            </a:lvl1pPr>
          </a:lstStyle>
          <a:p>
            <a:r>
              <a:rPr lang="es-MX" dirty="0"/>
              <a:t>Título principal</a:t>
            </a:r>
            <a:endParaRPr lang="es-CL" dirty="0"/>
          </a:p>
        </p:txBody>
      </p:sp>
      <p:pic>
        <p:nvPicPr>
          <p:cNvPr id="8" name="Imagen 7">
            <a:extLst>
              <a:ext uri="{FF2B5EF4-FFF2-40B4-BE49-F238E27FC236}">
                <a16:creationId xmlns:a16="http://schemas.microsoft.com/office/drawing/2014/main" id="{7CC01161-DAC1-5347-95D2-FFF2D9DCE8D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63068" y="-321342"/>
            <a:ext cx="12911326" cy="38579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86267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ítulo 1">
            <a:extLst>
              <a:ext uri="{FF2B5EF4-FFF2-40B4-BE49-F238E27FC236}">
                <a16:creationId xmlns:a16="http://schemas.microsoft.com/office/drawing/2014/main" id="{4FD14ADB-5AA7-BB4E-9F31-320975DA89D7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524000" y="1331494"/>
            <a:ext cx="9144000" cy="1528763"/>
          </a:xfrm>
        </p:spPr>
        <p:txBody>
          <a:bodyPr anchor="t">
            <a:normAutofit/>
          </a:bodyPr>
          <a:lstStyle>
            <a:lvl1pPr algn="ctr">
              <a:defRPr sz="6000"/>
            </a:lvl1pPr>
          </a:lstStyle>
          <a:p>
            <a:r>
              <a:rPr lang="es-MX" dirty="0"/>
              <a:t>Título principal</a:t>
            </a:r>
            <a:endParaRPr lang="es-CL" dirty="0"/>
          </a:p>
        </p:txBody>
      </p:sp>
      <p:pic>
        <p:nvPicPr>
          <p:cNvPr id="8" name="Imagen 7">
            <a:extLst>
              <a:ext uri="{FF2B5EF4-FFF2-40B4-BE49-F238E27FC236}">
                <a16:creationId xmlns:a16="http://schemas.microsoft.com/office/drawing/2014/main" id="{7CC01161-DAC1-5347-95D2-FFF2D9DCE8D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63068" y="3288633"/>
            <a:ext cx="12911326" cy="38579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67010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.png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7.png"/><Relationship Id="rId4" Type="http://schemas.openxmlformats.org/officeDocument/2006/relationships/theme" Target="../theme/theme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7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312ABA42-976A-9946-9BE3-74169DFCD8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021561"/>
            <a:ext cx="10515600" cy="209935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MX" dirty="0"/>
              <a:t>Título principal</a:t>
            </a:r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42708656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6" r:id="rId5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6600" b="1" i="0" kern="1200">
          <a:solidFill>
            <a:srgbClr val="284A7C"/>
          </a:solidFill>
          <a:latin typeface="+mn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gobCL" pitchFamily="2" charset="77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gobCL" pitchFamily="2" charset="77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gobCL" pitchFamily="2" charset="77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gobCL" pitchFamily="2" charset="77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gobCL" pitchFamily="2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422465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  <p:sldLayoutId id="2147483659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Marcador de título 1">
            <a:extLst>
              <a:ext uri="{FF2B5EF4-FFF2-40B4-BE49-F238E27FC236}">
                <a16:creationId xmlns:a16="http://schemas.microsoft.com/office/drawing/2014/main" id="{6D025B10-F5B3-7644-A240-77E835DA87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021561"/>
            <a:ext cx="10515600" cy="209935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MX" dirty="0"/>
              <a:t>Título principal</a:t>
            </a:r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27917387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60" r:id="rId2"/>
    <p:sldLayoutId id="2147483655" r:id="rId3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6000" b="1" i="0" kern="1200">
          <a:solidFill>
            <a:schemeClr val="bg1"/>
          </a:solidFill>
          <a:latin typeface="+mn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mailto:dmatamala@minvu.cl" TargetMode="External"/><Relationship Id="rId2" Type="http://schemas.openxmlformats.org/officeDocument/2006/relationships/hyperlink" Target="tel://+56452738556/" TargetMode="External"/><Relationship Id="rId1" Type="http://schemas.openxmlformats.org/officeDocument/2006/relationships/slideLayout" Target="../slideLayouts/slideLayout1.xml"/><Relationship Id="rId4" Type="http://schemas.openxmlformats.org/officeDocument/2006/relationships/hyperlink" Target="mailto:mjreyes@minvu.cl" TargetMode="Externa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CA54EF2-8A7C-5445-A9D3-C80BED3D20C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657600" y="1382045"/>
            <a:ext cx="7010400" cy="1427657"/>
          </a:xfrm>
        </p:spPr>
        <p:txBody>
          <a:bodyPr>
            <a:normAutofit fontScale="90000"/>
          </a:bodyPr>
          <a:lstStyle/>
          <a:p>
            <a:r>
              <a:rPr lang="es-CL" sz="3200" dirty="0">
                <a:latin typeface="gobCL"/>
              </a:rPr>
              <a:t>OFICINA DE EVALUACIÓN SOCIAL </a:t>
            </a:r>
            <a:br>
              <a:rPr lang="es-CL" sz="3200" dirty="0">
                <a:latin typeface="gobCL"/>
              </a:rPr>
            </a:br>
            <a:r>
              <a:rPr lang="es-CL" sz="2800" dirty="0">
                <a:latin typeface="gobCL"/>
              </a:rPr>
              <a:t>DE SUBSIDIOS HABITACIONALES</a:t>
            </a:r>
            <a:br>
              <a:rPr lang="es-CL" sz="2800" dirty="0">
                <a:latin typeface="gobCL"/>
              </a:rPr>
            </a:br>
            <a:r>
              <a:rPr lang="es-CL" sz="2800" u="sng" dirty="0" err="1">
                <a:latin typeface="gobCL"/>
              </a:rPr>
              <a:t>Check</a:t>
            </a:r>
            <a:r>
              <a:rPr lang="es-CL" sz="2800" u="sng" dirty="0">
                <a:latin typeface="gobCL"/>
              </a:rPr>
              <a:t> </a:t>
            </a:r>
            <a:r>
              <a:rPr lang="es-CL" sz="2800" u="sng" dirty="0" err="1">
                <a:latin typeface="gobCL"/>
              </a:rPr>
              <a:t>List</a:t>
            </a:r>
            <a:r>
              <a:rPr lang="es-CL" sz="2800" dirty="0">
                <a:latin typeface="gobCL"/>
              </a:rPr>
              <a:t>, Res Ex. N°294 21.02.2025</a:t>
            </a:r>
            <a:br>
              <a:rPr lang="es-CL" sz="2800" dirty="0">
                <a:latin typeface="gobCL"/>
              </a:rPr>
            </a:br>
            <a:r>
              <a:rPr lang="es-CL" sz="2800" dirty="0">
                <a:latin typeface="gobCL"/>
              </a:rPr>
              <a:t>D.S. N° 27 “Hogar Mejor”, Cap. 1.</a:t>
            </a:r>
            <a:endParaRPr lang="es-CL" sz="4800" dirty="0">
              <a:latin typeface="gobCL"/>
            </a:endParaRPr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86753" y="1293512"/>
            <a:ext cx="1766047" cy="1604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309998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ítulo 4">
            <a:extLst>
              <a:ext uri="{FF2B5EF4-FFF2-40B4-BE49-F238E27FC236}">
                <a16:creationId xmlns:a16="http://schemas.microsoft.com/office/drawing/2014/main" id="{4E0D3B4A-B7F0-4D07-BF2A-2DB6D7EEE25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736558" y="128333"/>
            <a:ext cx="8718884" cy="753981"/>
          </a:xfrm>
        </p:spPr>
        <p:txBody>
          <a:bodyPr/>
          <a:lstStyle/>
          <a:p>
            <a:r>
              <a:rPr lang="es-CL" dirty="0"/>
              <a:t>Repositorio Documentación:</a:t>
            </a:r>
          </a:p>
        </p:txBody>
      </p:sp>
      <p:pic>
        <p:nvPicPr>
          <p:cNvPr id="16" name="Imagen 15">
            <a:extLst>
              <a:ext uri="{FF2B5EF4-FFF2-40B4-BE49-F238E27FC236}">
                <a16:creationId xmlns:a16="http://schemas.microsoft.com/office/drawing/2014/main" id="{C064031A-4789-4C31-A6E5-6E8FA708D9A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15935"/>
          <a:stretch/>
        </p:blipFill>
        <p:spPr>
          <a:xfrm>
            <a:off x="589677" y="1122946"/>
            <a:ext cx="11058525" cy="2306054"/>
          </a:xfrm>
          <a:prstGeom prst="rect">
            <a:avLst/>
          </a:prstGeom>
        </p:spPr>
      </p:pic>
      <p:sp>
        <p:nvSpPr>
          <p:cNvPr id="17" name="Rectángulo 16">
            <a:extLst>
              <a:ext uri="{FF2B5EF4-FFF2-40B4-BE49-F238E27FC236}">
                <a16:creationId xmlns:a16="http://schemas.microsoft.com/office/drawing/2014/main" id="{68375217-8A89-46E9-BED5-C7A6F15EB6C1}"/>
              </a:ext>
            </a:extLst>
          </p:cNvPr>
          <p:cNvSpPr/>
          <p:nvPr/>
        </p:nvSpPr>
        <p:spPr>
          <a:xfrm>
            <a:off x="7457333" y="1257298"/>
            <a:ext cx="1590414" cy="348916"/>
          </a:xfrm>
          <a:prstGeom prst="rect">
            <a:avLst/>
          </a:prstGeom>
          <a:noFill/>
          <a:ln w="57150">
            <a:solidFill>
              <a:srgbClr val="284A7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18" name="Flecha: hacia abajo 17">
            <a:extLst>
              <a:ext uri="{FF2B5EF4-FFF2-40B4-BE49-F238E27FC236}">
                <a16:creationId xmlns:a16="http://schemas.microsoft.com/office/drawing/2014/main" id="{BDA054CA-7129-408D-A5F7-903FC73E3CCA}"/>
              </a:ext>
            </a:extLst>
          </p:cNvPr>
          <p:cNvSpPr/>
          <p:nvPr/>
        </p:nvSpPr>
        <p:spPr>
          <a:xfrm>
            <a:off x="8662736" y="825163"/>
            <a:ext cx="288759" cy="411078"/>
          </a:xfrm>
          <a:prstGeom prst="down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 dirty="0"/>
          </a:p>
        </p:txBody>
      </p:sp>
      <p:pic>
        <p:nvPicPr>
          <p:cNvPr id="20" name="Imagen 19">
            <a:extLst>
              <a:ext uri="{FF2B5EF4-FFF2-40B4-BE49-F238E27FC236}">
                <a16:creationId xmlns:a16="http://schemas.microsoft.com/office/drawing/2014/main" id="{0F28CB02-BA34-4618-B472-ACCB459F9CC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9678" y="3507272"/>
            <a:ext cx="8879176" cy="3212759"/>
          </a:xfrm>
          <a:prstGeom prst="rect">
            <a:avLst/>
          </a:prstGeom>
        </p:spPr>
      </p:pic>
      <p:sp>
        <p:nvSpPr>
          <p:cNvPr id="21" name="Rectángulo 20">
            <a:extLst>
              <a:ext uri="{FF2B5EF4-FFF2-40B4-BE49-F238E27FC236}">
                <a16:creationId xmlns:a16="http://schemas.microsoft.com/office/drawing/2014/main" id="{3FA04CAD-83EC-4F38-AD29-CBD9783ACADD}"/>
              </a:ext>
            </a:extLst>
          </p:cNvPr>
          <p:cNvSpPr/>
          <p:nvPr/>
        </p:nvSpPr>
        <p:spPr>
          <a:xfrm>
            <a:off x="823922" y="5476372"/>
            <a:ext cx="7405678" cy="695828"/>
          </a:xfrm>
          <a:prstGeom prst="rect">
            <a:avLst/>
          </a:prstGeom>
          <a:noFill/>
          <a:ln w="57150">
            <a:solidFill>
              <a:srgbClr val="284A7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70848561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>
            <a:extLst>
              <a:ext uri="{FF2B5EF4-FFF2-40B4-BE49-F238E27FC236}">
                <a16:creationId xmlns:a16="http://schemas.microsoft.com/office/drawing/2014/main" id="{323E0320-4B6D-40D0-9150-05D9B50A025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5603" y="521870"/>
            <a:ext cx="10944225" cy="4514850"/>
          </a:xfrm>
          <a:prstGeom prst="rect">
            <a:avLst/>
          </a:prstGeom>
        </p:spPr>
      </p:pic>
      <p:sp>
        <p:nvSpPr>
          <p:cNvPr id="6" name="Rectángulo 5">
            <a:extLst>
              <a:ext uri="{FF2B5EF4-FFF2-40B4-BE49-F238E27FC236}">
                <a16:creationId xmlns:a16="http://schemas.microsoft.com/office/drawing/2014/main" id="{1FC31B3F-6612-450C-B7F6-EF4B45E7F856}"/>
              </a:ext>
            </a:extLst>
          </p:cNvPr>
          <p:cNvSpPr/>
          <p:nvPr/>
        </p:nvSpPr>
        <p:spPr>
          <a:xfrm>
            <a:off x="986589" y="1251284"/>
            <a:ext cx="2298032" cy="180474"/>
          </a:xfrm>
          <a:prstGeom prst="rect">
            <a:avLst/>
          </a:prstGeom>
          <a:solidFill>
            <a:srgbClr val="284A7C"/>
          </a:solidFill>
          <a:ln>
            <a:solidFill>
              <a:srgbClr val="284A7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7" name="Rectángulo 6">
            <a:extLst>
              <a:ext uri="{FF2B5EF4-FFF2-40B4-BE49-F238E27FC236}">
                <a16:creationId xmlns:a16="http://schemas.microsoft.com/office/drawing/2014/main" id="{815BF3C2-346B-4A3C-BB69-C45F497E2A53}"/>
              </a:ext>
            </a:extLst>
          </p:cNvPr>
          <p:cNvSpPr/>
          <p:nvPr/>
        </p:nvSpPr>
        <p:spPr>
          <a:xfrm>
            <a:off x="5987715" y="3665621"/>
            <a:ext cx="2298032" cy="180474"/>
          </a:xfrm>
          <a:prstGeom prst="rect">
            <a:avLst/>
          </a:prstGeom>
          <a:solidFill>
            <a:srgbClr val="284A7C"/>
          </a:solidFill>
          <a:ln>
            <a:solidFill>
              <a:srgbClr val="284A7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pic>
        <p:nvPicPr>
          <p:cNvPr id="9" name="Imagen 8">
            <a:extLst>
              <a:ext uri="{FF2B5EF4-FFF2-40B4-BE49-F238E27FC236}">
                <a16:creationId xmlns:a16="http://schemas.microsoft.com/office/drawing/2014/main" id="{B7CEA090-7DF4-4AA8-8C65-F312638695F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6090" y="4205287"/>
            <a:ext cx="5381625" cy="1552575"/>
          </a:xfrm>
          <a:prstGeom prst="rect">
            <a:avLst/>
          </a:prstGeom>
        </p:spPr>
      </p:pic>
      <p:sp>
        <p:nvSpPr>
          <p:cNvPr id="10" name="Título 4">
            <a:extLst>
              <a:ext uri="{FF2B5EF4-FFF2-40B4-BE49-F238E27FC236}">
                <a16:creationId xmlns:a16="http://schemas.microsoft.com/office/drawing/2014/main" id="{5A6B3E0E-7ED0-4DF6-82B2-C09A653B599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15603" y="60659"/>
            <a:ext cx="8718884" cy="461211"/>
          </a:xfrm>
        </p:spPr>
        <p:txBody>
          <a:bodyPr/>
          <a:lstStyle/>
          <a:p>
            <a:r>
              <a:rPr lang="es-CL" dirty="0"/>
              <a:t>Repositorio Documentación:</a:t>
            </a:r>
          </a:p>
        </p:txBody>
      </p:sp>
    </p:spTree>
    <p:extLst>
      <p:ext uri="{BB962C8B-B14F-4D97-AF65-F5344CB8AC3E}">
        <p14:creationId xmlns:p14="http://schemas.microsoft.com/office/powerpoint/2010/main" val="28838333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>
            <a:extLst>
              <a:ext uri="{FF2B5EF4-FFF2-40B4-BE49-F238E27FC236}">
                <a16:creationId xmlns:a16="http://schemas.microsoft.com/office/drawing/2014/main" id="{59C7F7AD-A817-4691-8BB3-748FC9D7B8D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4653" y="722145"/>
            <a:ext cx="10906125" cy="3248025"/>
          </a:xfrm>
          <a:prstGeom prst="rect">
            <a:avLst/>
          </a:prstGeom>
        </p:spPr>
      </p:pic>
      <p:pic>
        <p:nvPicPr>
          <p:cNvPr id="7" name="Imagen 6">
            <a:extLst>
              <a:ext uri="{FF2B5EF4-FFF2-40B4-BE49-F238E27FC236}">
                <a16:creationId xmlns:a16="http://schemas.microsoft.com/office/drawing/2014/main" id="{C3A08C3E-9425-4611-BE0A-10E4D772A48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4653" y="4281487"/>
            <a:ext cx="10906124" cy="1094629"/>
          </a:xfrm>
          <a:prstGeom prst="rect">
            <a:avLst/>
          </a:prstGeom>
        </p:spPr>
      </p:pic>
      <p:sp>
        <p:nvSpPr>
          <p:cNvPr id="8" name="Título 4">
            <a:extLst>
              <a:ext uri="{FF2B5EF4-FFF2-40B4-BE49-F238E27FC236}">
                <a16:creationId xmlns:a16="http://schemas.microsoft.com/office/drawing/2014/main" id="{FC6A590D-E682-461A-B575-3B2A72892BE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34653" y="105275"/>
            <a:ext cx="8718884" cy="461211"/>
          </a:xfrm>
        </p:spPr>
        <p:txBody>
          <a:bodyPr/>
          <a:lstStyle/>
          <a:p>
            <a:r>
              <a:rPr lang="es-CL" dirty="0"/>
              <a:t>Repositorio Documentación:</a:t>
            </a:r>
          </a:p>
        </p:txBody>
      </p:sp>
    </p:spTree>
    <p:extLst>
      <p:ext uri="{BB962C8B-B14F-4D97-AF65-F5344CB8AC3E}">
        <p14:creationId xmlns:p14="http://schemas.microsoft.com/office/powerpoint/2010/main" val="182659018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FF0E177-99CA-872E-AC20-17B052174C0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ítulo 4">
            <a:extLst>
              <a:ext uri="{FF2B5EF4-FFF2-40B4-BE49-F238E27FC236}">
                <a16:creationId xmlns:a16="http://schemas.microsoft.com/office/drawing/2014/main" id="{6BB9D2AF-1A74-1036-9755-18C2BB7F96F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24071" y="0"/>
            <a:ext cx="8718884" cy="461211"/>
          </a:xfrm>
        </p:spPr>
        <p:txBody>
          <a:bodyPr/>
          <a:lstStyle/>
          <a:p>
            <a:r>
              <a:rPr lang="en-US" dirty="0"/>
              <a:t>RESUMEN DE INSTRUCCIONES ADMINISTRATIVAS </a:t>
            </a:r>
            <a:endParaRPr lang="es-CL" dirty="0"/>
          </a:p>
        </p:txBody>
      </p:sp>
      <p:graphicFrame>
        <p:nvGraphicFramePr>
          <p:cNvPr id="3" name="Tabla 2">
            <a:extLst>
              <a:ext uri="{FF2B5EF4-FFF2-40B4-BE49-F238E27FC236}">
                <a16:creationId xmlns:a16="http://schemas.microsoft.com/office/drawing/2014/main" id="{38039BC8-2FD0-CE5A-0C27-A09AF77C002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01840671"/>
              </p:ext>
            </p:extLst>
          </p:nvPr>
        </p:nvGraphicFramePr>
        <p:xfrm>
          <a:off x="224071" y="461211"/>
          <a:ext cx="11223140" cy="543426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741889">
                  <a:extLst>
                    <a:ext uri="{9D8B030D-6E8A-4147-A177-3AD203B41FA5}">
                      <a16:colId xmlns:a16="http://schemas.microsoft.com/office/drawing/2014/main" val="4204366006"/>
                    </a:ext>
                  </a:extLst>
                </a:gridCol>
                <a:gridCol w="9481251">
                  <a:extLst>
                    <a:ext uri="{9D8B030D-6E8A-4147-A177-3AD203B41FA5}">
                      <a16:colId xmlns:a16="http://schemas.microsoft.com/office/drawing/2014/main" val="1692810642"/>
                    </a:ext>
                  </a:extLst>
                </a:gridCol>
              </a:tblGrid>
              <a:tr h="20026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US" sz="1200" dirty="0">
                          <a:effectLst/>
                          <a:latin typeface="+mn-lt"/>
                          <a:ea typeface="Cambria" panose="02040503050406030204" pitchFamily="18" charset="0"/>
                        </a:rPr>
                        <a:t>ELEMENTO </a:t>
                      </a:r>
                      <a:endParaRPr lang="es-CL" sz="1200" dirty="0">
                        <a:effectLst/>
                        <a:latin typeface="+mn-lt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133" marR="6113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US" sz="1200" dirty="0">
                          <a:effectLst/>
                          <a:latin typeface="+mn-lt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DETALLE</a:t>
                      </a:r>
                      <a:endParaRPr lang="es-CL" sz="1200" dirty="0">
                        <a:effectLst/>
                        <a:latin typeface="+mn-lt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133" marR="61133" marT="0" marB="0"/>
                </a:tc>
                <a:extLst>
                  <a:ext uri="{0D108BD9-81ED-4DB2-BD59-A6C34878D82A}">
                    <a16:rowId xmlns:a16="http://schemas.microsoft.com/office/drawing/2014/main" val="1703005455"/>
                  </a:ext>
                </a:extLst>
              </a:tr>
              <a:tr h="54429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US" sz="1400" dirty="0">
                          <a:effectLst/>
                          <a:latin typeface="+mn-lt"/>
                          <a:ea typeface="Cambria" panose="02040503050406030204" pitchFamily="18" charset="0"/>
                        </a:rPr>
                        <a:t>Ingreso de Antecedentes</a:t>
                      </a:r>
                      <a:endParaRPr lang="es-CL" sz="1400" dirty="0">
                        <a:effectLst/>
                        <a:latin typeface="+mn-lt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133" marR="61133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US" sz="1200" dirty="0">
                          <a:effectLst/>
                          <a:latin typeface="+mn-lt"/>
                          <a:ea typeface="Cambria" panose="02040503050406030204" pitchFamily="18" charset="0"/>
                        </a:rPr>
                        <a:t>Las Entidad Patrocinante  deben cargar al sistema informático los antecedentes conforme al anexo N°1 de la Rex. 294 y checklist regional.</a:t>
                      </a:r>
                    </a:p>
                  </a:txBody>
                  <a:tcPr marL="61133" marR="61133" marT="0" marB="0" anchor="ctr"/>
                </a:tc>
                <a:extLst>
                  <a:ext uri="{0D108BD9-81ED-4DB2-BD59-A6C34878D82A}">
                    <a16:rowId xmlns:a16="http://schemas.microsoft.com/office/drawing/2014/main" val="225390366"/>
                  </a:ext>
                </a:extLst>
              </a:tr>
              <a:tr h="48178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US" sz="1400" dirty="0">
                          <a:effectLst/>
                          <a:latin typeface="+mn-lt"/>
                          <a:ea typeface="Cambria" panose="02040503050406030204" pitchFamily="18" charset="0"/>
                        </a:rPr>
                        <a:t>Responsabilidad Documental</a:t>
                      </a:r>
                      <a:endParaRPr lang="es-CL" sz="1400" dirty="0">
                        <a:effectLst/>
                        <a:latin typeface="+mn-lt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133" marR="61133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US" sz="1200" dirty="0">
                          <a:effectLst/>
                          <a:latin typeface="+mn-lt"/>
                          <a:ea typeface="Cambria" panose="02040503050406030204" pitchFamily="18" charset="0"/>
                        </a:rPr>
                        <a:t>Toda la información cargada en sistema es de exclusiva responsabilidad de la Entidad  Patrocinante :  Errores o faltas pueden derivar en </a:t>
                      </a:r>
                      <a:r>
                        <a:rPr lang="en-US" sz="1200" u="sng" dirty="0">
                          <a:effectLst/>
                          <a:latin typeface="+mn-lt"/>
                          <a:ea typeface="Cambria" panose="02040503050406030204" pitchFamily="18" charset="0"/>
                        </a:rPr>
                        <a:t>rechazo</a:t>
                      </a:r>
                      <a:r>
                        <a:rPr lang="en-US" sz="1200" dirty="0">
                          <a:effectLst/>
                          <a:latin typeface="+mn-lt"/>
                          <a:ea typeface="Cambria" panose="02040503050406030204" pitchFamily="18" charset="0"/>
                        </a:rPr>
                        <a:t>.</a:t>
                      </a:r>
                      <a:endParaRPr lang="es-CL" sz="1200" dirty="0">
                        <a:effectLst/>
                        <a:latin typeface="+mn-lt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133" marR="61133" marT="0" marB="0" anchor="ctr"/>
                </a:tc>
                <a:extLst>
                  <a:ext uri="{0D108BD9-81ED-4DB2-BD59-A6C34878D82A}">
                    <a16:rowId xmlns:a16="http://schemas.microsoft.com/office/drawing/2014/main" val="398498618"/>
                  </a:ext>
                </a:extLst>
              </a:tr>
              <a:tr h="73991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US" sz="1400" dirty="0">
                          <a:effectLst/>
                          <a:latin typeface="+mn-lt"/>
                          <a:ea typeface="Cambria" panose="02040503050406030204" pitchFamily="18" charset="0"/>
                        </a:rPr>
                        <a:t>Causales de Rechazo Administrativas</a:t>
                      </a:r>
                      <a:endParaRPr lang="es-CL" sz="1400" dirty="0">
                        <a:effectLst/>
                        <a:latin typeface="+mn-lt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133" marR="61133" marT="0" marB="0" anchor="ctr"/>
                </a:tc>
                <a:tc>
                  <a:txBody>
                    <a:bodyPr/>
                    <a:lstStyle/>
                    <a:p>
                      <a:pPr marL="171450" indent="-171450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Wingdings" panose="05000000000000000000" pitchFamily="2" charset="2"/>
                        <a:buChar char="ü"/>
                      </a:pPr>
                      <a:r>
                        <a:rPr lang="en-US" sz="1200" dirty="0">
                          <a:effectLst/>
                          <a:latin typeface="+mn-lt"/>
                          <a:ea typeface="Cambria" panose="02040503050406030204" pitchFamily="18" charset="0"/>
                        </a:rPr>
                        <a:t>Documentación faltante o incomplete</a:t>
                      </a:r>
                    </a:p>
                    <a:p>
                      <a:pPr marL="171450" indent="-171450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Wingdings" panose="05000000000000000000" pitchFamily="2" charset="2"/>
                        <a:buChar char="ü"/>
                      </a:pPr>
                      <a:r>
                        <a:rPr lang="en-US" sz="1200" dirty="0">
                          <a:effectLst/>
                          <a:latin typeface="+mn-lt"/>
                          <a:ea typeface="Cambria" panose="02040503050406030204" pitchFamily="18" charset="0"/>
                        </a:rPr>
                        <a:t>Datos erróneos o mal vinculados</a:t>
                      </a:r>
                    </a:p>
                    <a:p>
                      <a:pPr marL="171450" indent="-171450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Wingdings" panose="05000000000000000000" pitchFamily="2" charset="2"/>
                        <a:buChar char="ü"/>
                      </a:pPr>
                      <a:r>
                        <a:rPr lang="en-US" sz="1200" dirty="0">
                          <a:effectLst/>
                          <a:latin typeface="+mn-lt"/>
                          <a:ea typeface="Cambria" panose="02040503050406030204" pitchFamily="18" charset="0"/>
                        </a:rPr>
                        <a:t>Archivos no visualizables o en formato no admitido</a:t>
                      </a:r>
                    </a:p>
                    <a:p>
                      <a:pPr marL="171450" indent="-171450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Wingdings" panose="05000000000000000000" pitchFamily="2" charset="2"/>
                        <a:buChar char="ü"/>
                      </a:pPr>
                      <a:r>
                        <a:rPr lang="en-US" sz="1200" dirty="0">
                          <a:effectLst/>
                          <a:latin typeface="+mn-lt"/>
                          <a:ea typeface="Cambria" panose="02040503050406030204" pitchFamily="18" charset="0"/>
                        </a:rPr>
                        <a:t>Documentos fuera de plazo o no pertinentes</a:t>
                      </a:r>
                      <a:endParaRPr lang="es-CL" sz="1200" dirty="0">
                        <a:effectLst/>
                        <a:latin typeface="+mn-lt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133" marR="61133" marT="0" marB="0" anchor="ctr"/>
                </a:tc>
                <a:extLst>
                  <a:ext uri="{0D108BD9-81ED-4DB2-BD59-A6C34878D82A}">
                    <a16:rowId xmlns:a16="http://schemas.microsoft.com/office/drawing/2014/main" val="2817553430"/>
                  </a:ext>
                </a:extLst>
              </a:tr>
              <a:tr h="194845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endParaRPr lang="en-US" sz="1400" dirty="0">
                        <a:effectLst/>
                        <a:latin typeface="+mn-lt"/>
                        <a:ea typeface="Cambria" panose="02040503050406030204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endParaRPr lang="en-US" sz="1400" dirty="0">
                        <a:effectLst/>
                        <a:latin typeface="+mn-lt"/>
                        <a:ea typeface="Cambria" panose="02040503050406030204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US" sz="1400" dirty="0">
                          <a:effectLst/>
                          <a:latin typeface="+mn-lt"/>
                          <a:ea typeface="Cambria" panose="02040503050406030204" pitchFamily="18" charset="0"/>
                        </a:rPr>
                        <a:t>Plazos Relevantes</a:t>
                      </a:r>
                      <a:endParaRPr lang="es-CL" sz="1400" dirty="0">
                        <a:effectLst/>
                        <a:latin typeface="+mn-lt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133" marR="61133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endParaRPr lang="en-US" sz="1200" dirty="0">
                        <a:effectLst/>
                        <a:latin typeface="+mn-lt"/>
                        <a:ea typeface="Cambria" panose="020405030504060302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endParaRPr lang="en-US" sz="1200" dirty="0">
                        <a:effectLst/>
                        <a:latin typeface="+mn-lt"/>
                        <a:ea typeface="Cambria" panose="020405030504060302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endParaRPr lang="en-US" sz="1200" dirty="0">
                        <a:effectLst/>
                        <a:latin typeface="+mn-lt"/>
                        <a:ea typeface="Cambria" panose="02040503050406030204" pitchFamily="18" charset="0"/>
                      </a:endParaRPr>
                    </a:p>
                    <a:p>
                      <a:pPr marL="171450" indent="-171450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Wingdings" panose="05000000000000000000" pitchFamily="2" charset="2"/>
                        <a:buChar char="ü"/>
                      </a:pPr>
                      <a:r>
                        <a:rPr lang="es-CL" sz="1200" dirty="0">
                          <a:effectLst/>
                          <a:latin typeface="+mn-lt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Las consultas de inconvenientes de sistema se deben realizar a Mireya Reyes y Daniela Matamala</a:t>
                      </a:r>
                    </a:p>
                    <a:p>
                      <a:pPr marL="171450" indent="-171450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Wingdings" panose="05000000000000000000" pitchFamily="2" charset="2"/>
                        <a:buChar char="ü"/>
                      </a:pPr>
                      <a:r>
                        <a:rPr lang="es-CL" sz="1200" dirty="0">
                          <a:effectLst/>
                          <a:latin typeface="+mn-lt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¡Es fundamental respetar estos plazos para no quedar fuera!</a:t>
                      </a:r>
                    </a:p>
                    <a:p>
                      <a:pPr marL="171450" indent="-171450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Wingdings" panose="05000000000000000000" pitchFamily="2" charset="2"/>
                        <a:buChar char="ü"/>
                      </a:pPr>
                      <a:r>
                        <a:rPr lang="es-CL" sz="1200" dirty="0">
                          <a:effectLst/>
                          <a:latin typeface="+mn-lt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El día 7 de junio se va enviar  un  correo a todas las entidades para verificar que tengan acceso a la plataforma, quien no lo tenga, deberá inscribirse en un enlace.</a:t>
                      </a:r>
                    </a:p>
                    <a:p>
                      <a:pPr marL="0" indent="0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endParaRPr lang="es-CL" sz="1200" dirty="0">
                        <a:effectLst/>
                        <a:latin typeface="+mn-lt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133" marR="61133" marT="0" marB="0" anchor="ctr"/>
                </a:tc>
                <a:extLst>
                  <a:ext uri="{0D108BD9-81ED-4DB2-BD59-A6C34878D82A}">
                    <a16:rowId xmlns:a16="http://schemas.microsoft.com/office/drawing/2014/main" val="3278873489"/>
                  </a:ext>
                </a:extLst>
              </a:tr>
              <a:tr h="55493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US" sz="1400" dirty="0">
                          <a:effectLst/>
                          <a:latin typeface="+mn-lt"/>
                          <a:ea typeface="Cambria" panose="02040503050406030204" pitchFamily="18" charset="0"/>
                        </a:rPr>
                        <a:t>Sistema Informático</a:t>
                      </a:r>
                      <a:endParaRPr lang="es-CL" sz="1400" dirty="0">
                        <a:effectLst/>
                        <a:latin typeface="+mn-lt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133" marR="61133" marT="0" marB="0" anchor="ctr"/>
                </a:tc>
                <a:tc>
                  <a:txBody>
                    <a:bodyPr/>
                    <a:lstStyle/>
                    <a:p>
                      <a:pPr marL="171450" indent="-171450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Wingdings" panose="05000000000000000000" pitchFamily="2" charset="2"/>
                        <a:buChar char="ü"/>
                      </a:pPr>
                      <a:r>
                        <a:rPr lang="en-US" sz="1200" dirty="0">
                          <a:effectLst/>
                          <a:latin typeface="+mn-lt"/>
                          <a:ea typeface="Cambria" panose="02040503050406030204" pitchFamily="18" charset="0"/>
                        </a:rPr>
                        <a:t>Es el canal único de ingreso y revisión.</a:t>
                      </a:r>
                    </a:p>
                    <a:p>
                      <a:pPr marL="171450" indent="-171450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Wingdings" panose="05000000000000000000" pitchFamily="2" charset="2"/>
                        <a:buChar char="ü"/>
                      </a:pPr>
                      <a:r>
                        <a:rPr lang="en-US" sz="1200" dirty="0">
                          <a:effectLst/>
                          <a:latin typeface="+mn-lt"/>
                          <a:ea typeface="Cambria" panose="02040503050406030204" pitchFamily="18" charset="0"/>
                        </a:rPr>
                        <a:t>N</a:t>
                      </a:r>
                      <a:r>
                        <a:rPr lang="es-CL" sz="1200" dirty="0">
                          <a:effectLst/>
                          <a:latin typeface="+mn-lt"/>
                          <a:ea typeface="Cambria" panose="02040503050406030204" pitchFamily="18" charset="0"/>
                        </a:rPr>
                        <a:t>o se contemplarán instancias de apelación posteriores. </a:t>
                      </a:r>
                    </a:p>
                    <a:p>
                      <a:pPr marL="171450" indent="-171450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Wingdings" panose="05000000000000000000" pitchFamily="2" charset="2"/>
                        <a:buChar char="ü"/>
                      </a:pPr>
                      <a:r>
                        <a:rPr lang="es-CL" sz="1200" dirty="0">
                          <a:effectLst/>
                          <a:latin typeface="+mn-lt"/>
                          <a:ea typeface="Cambria" panose="02040503050406030204" pitchFamily="18" charset="0"/>
                        </a:rPr>
                        <a:t>No se aceptarán postulaciones por correo electrónico ni mediante entrega física en oficina de partes.</a:t>
                      </a:r>
                      <a:endParaRPr lang="es-CL" sz="1200" dirty="0">
                        <a:effectLst/>
                        <a:latin typeface="+mn-lt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133" marR="61133" marT="0" marB="0" anchor="ctr"/>
                </a:tc>
                <a:extLst>
                  <a:ext uri="{0D108BD9-81ED-4DB2-BD59-A6C34878D82A}">
                    <a16:rowId xmlns:a16="http://schemas.microsoft.com/office/drawing/2014/main" val="2955097021"/>
                  </a:ext>
                </a:extLst>
              </a:tr>
              <a:tr h="48178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US" sz="1400" dirty="0">
                          <a:effectLst/>
                          <a:latin typeface="+mn-lt"/>
                          <a:ea typeface="Cambria" panose="02040503050406030204" pitchFamily="18" charset="0"/>
                        </a:rPr>
                        <a:t>Instancia de Observaciones</a:t>
                      </a:r>
                      <a:endParaRPr lang="es-CL" sz="1400" dirty="0">
                        <a:effectLst/>
                        <a:latin typeface="+mn-lt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133" marR="61133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US" sz="1200" dirty="0">
                          <a:effectLst/>
                          <a:latin typeface="+mn-lt"/>
                          <a:ea typeface="Cambria" panose="02040503050406030204" pitchFamily="18" charset="0"/>
                        </a:rPr>
                        <a:t>Se podrá realizar observaciones a proyectos ingresados con inconformidades y dar plazo de subsanación. Si persisten, se excluyen.</a:t>
                      </a:r>
                      <a:endParaRPr lang="es-CL" sz="1200" dirty="0">
                        <a:effectLst/>
                        <a:latin typeface="+mn-lt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133" marR="61133" marT="0" marB="0" anchor="ctr"/>
                </a:tc>
                <a:extLst>
                  <a:ext uri="{0D108BD9-81ED-4DB2-BD59-A6C34878D82A}">
                    <a16:rowId xmlns:a16="http://schemas.microsoft.com/office/drawing/2014/main" val="2222617772"/>
                  </a:ext>
                </a:extLst>
              </a:tr>
              <a:tr h="48283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US" sz="1400" dirty="0">
                          <a:effectLst/>
                          <a:latin typeface="+mn-lt"/>
                          <a:ea typeface="Cambria" panose="02040503050406030204" pitchFamily="18" charset="0"/>
                        </a:rPr>
                        <a:t>Calificación Final</a:t>
                      </a:r>
                      <a:endParaRPr lang="es-CL" sz="1400" dirty="0">
                        <a:effectLst/>
                        <a:latin typeface="+mn-lt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133" marR="61133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US" sz="1200" dirty="0">
                          <a:effectLst/>
                          <a:latin typeface="+mn-lt"/>
                          <a:ea typeface="Cambria" panose="02040503050406030204" pitchFamily="18" charset="0"/>
                        </a:rPr>
                        <a:t>Aprobación o rechazo se registra oficialmente en el sistema informático del Serviu.</a:t>
                      </a:r>
                      <a:endParaRPr lang="es-CL" sz="1200" dirty="0">
                        <a:effectLst/>
                        <a:latin typeface="+mn-lt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133" marR="61133" marT="0" marB="0" anchor="ctr"/>
                </a:tc>
                <a:extLst>
                  <a:ext uri="{0D108BD9-81ED-4DB2-BD59-A6C34878D82A}">
                    <a16:rowId xmlns:a16="http://schemas.microsoft.com/office/drawing/2014/main" val="3579329907"/>
                  </a:ext>
                </a:extLst>
              </a:tr>
            </a:tbl>
          </a:graphicData>
        </a:graphic>
      </p:graphicFrame>
      <p:pic>
        <p:nvPicPr>
          <p:cNvPr id="6" name="Imagen 5">
            <a:extLst>
              <a:ext uri="{FF2B5EF4-FFF2-40B4-BE49-F238E27FC236}">
                <a16:creationId xmlns:a16="http://schemas.microsoft.com/office/drawing/2014/main" id="{44596577-D148-028D-0C81-8AF95E346D9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3437" y="2537012"/>
            <a:ext cx="6309060" cy="8919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840593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uadroTexto 4">
            <a:extLst>
              <a:ext uri="{FF2B5EF4-FFF2-40B4-BE49-F238E27FC236}">
                <a16:creationId xmlns:a16="http://schemas.microsoft.com/office/drawing/2014/main" id="{8D319281-1957-231F-8C88-18CA36C791D3}"/>
              </a:ext>
            </a:extLst>
          </p:cNvPr>
          <p:cNvSpPr txBox="1"/>
          <p:nvPr/>
        </p:nvSpPr>
        <p:spPr>
          <a:xfrm>
            <a:off x="1158406" y="1389142"/>
            <a:ext cx="5486400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es-CL" b="1" dirty="0">
                <a:effectLst/>
                <a:latin typeface="Calibri" panose="020F0502020204030204" pitchFamily="34" charset="0"/>
                <a:ea typeface="Aptos" panose="020B0004020202020204" pitchFamily="34" charset="0"/>
              </a:rPr>
              <a:t>Daniela Matamala Saavedra                      </a:t>
            </a:r>
            <a:endParaRPr lang="es-CL" dirty="0">
              <a:effectLst/>
              <a:latin typeface="Calibri" panose="020F0502020204030204" pitchFamily="34" charset="0"/>
              <a:ea typeface="Aptos" panose="020B0004020202020204" pitchFamily="34" charset="0"/>
            </a:endParaRPr>
          </a:p>
          <a:p>
            <a:pPr>
              <a:buNone/>
            </a:pPr>
            <a:r>
              <a:rPr lang="es-CL" dirty="0">
                <a:effectLst/>
                <a:latin typeface="Calibri" panose="020F0502020204030204" pitchFamily="34" charset="0"/>
                <a:ea typeface="Aptos" panose="020B0004020202020204" pitchFamily="34" charset="0"/>
              </a:rPr>
              <a:t>Evaluación Social de Subsidios Habitacionales</a:t>
            </a:r>
          </a:p>
          <a:p>
            <a:pPr>
              <a:buNone/>
            </a:pPr>
            <a:r>
              <a:rPr lang="es-CL" b="1" dirty="0">
                <a:effectLst/>
                <a:latin typeface="Calibri" panose="020F0502020204030204" pitchFamily="34" charset="0"/>
                <a:ea typeface="Aptos" panose="020B0004020202020204" pitchFamily="34" charset="0"/>
              </a:rPr>
              <a:t>SERVIU Región de La Araucanía</a:t>
            </a:r>
          </a:p>
          <a:p>
            <a:pPr>
              <a:buNone/>
            </a:pPr>
            <a:r>
              <a:rPr lang="es-CL" dirty="0">
                <a:effectLst/>
                <a:latin typeface="Calibri" panose="020F0502020204030204" pitchFamily="34" charset="0"/>
                <a:ea typeface="Aptos" panose="020B0004020202020204" pitchFamily="34" charset="0"/>
              </a:rPr>
              <a:t>(T) </a:t>
            </a:r>
            <a:r>
              <a:rPr lang="es-CL" u="sng" dirty="0">
                <a:solidFill>
                  <a:srgbClr val="1F497D"/>
                </a:solidFill>
                <a:effectLst/>
                <a:latin typeface="Calibri" panose="020F0502020204030204" pitchFamily="34" charset="0"/>
                <a:ea typeface="Aptos" panose="020B0004020202020204" pitchFamily="34" charset="0"/>
                <a:hlinkClick r:id="rId2"/>
              </a:rPr>
              <a:t>+5645 2738556</a:t>
            </a:r>
            <a:endParaRPr lang="es-CL" dirty="0">
              <a:effectLst/>
              <a:latin typeface="Calibri" panose="020F0502020204030204" pitchFamily="34" charset="0"/>
              <a:ea typeface="Aptos" panose="020B0004020202020204" pitchFamily="34" charset="0"/>
            </a:endParaRPr>
          </a:p>
          <a:p>
            <a:r>
              <a:rPr lang="es-CL" u="sng" dirty="0">
                <a:solidFill>
                  <a:srgbClr val="1F497D"/>
                </a:solidFill>
                <a:effectLst/>
                <a:latin typeface="Calibri" panose="020F0502020204030204" pitchFamily="34" charset="0"/>
                <a:ea typeface="Aptos" panose="020B0004020202020204" pitchFamily="34" charset="0"/>
                <a:hlinkClick r:id="rId3"/>
              </a:rPr>
              <a:t>dmatamala@minvu.cl</a:t>
            </a:r>
            <a:r>
              <a:rPr lang="es-CL" dirty="0">
                <a:solidFill>
                  <a:srgbClr val="1F497D"/>
                </a:solidFill>
                <a:effectLst/>
                <a:latin typeface="Calibri" panose="020F0502020204030204" pitchFamily="34" charset="0"/>
                <a:ea typeface="Aptos" panose="020B0004020202020204" pitchFamily="34" charset="0"/>
              </a:rPr>
              <a:t> </a:t>
            </a:r>
            <a:endParaRPr lang="es-CL" dirty="0">
              <a:effectLst/>
              <a:latin typeface="Calibri" panose="020F0502020204030204" pitchFamily="34" charset="0"/>
              <a:ea typeface="Aptos" panose="020B0004020202020204" pitchFamily="34" charset="0"/>
            </a:endParaRP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FA6DE831-79E9-96FD-C2E9-2E971576A5E0}"/>
              </a:ext>
            </a:extLst>
          </p:cNvPr>
          <p:cNvSpPr txBox="1"/>
          <p:nvPr/>
        </p:nvSpPr>
        <p:spPr>
          <a:xfrm>
            <a:off x="6093151" y="1389142"/>
            <a:ext cx="4717279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es-CL" sz="1800" b="1" dirty="0">
                <a:effectLst/>
                <a:latin typeface="Calibri" panose="020F0502020204030204" pitchFamily="34" charset="0"/>
                <a:ea typeface="Aptos" panose="020B0004020202020204" pitchFamily="34" charset="0"/>
              </a:rPr>
              <a:t>Mireya Reyes Acuña</a:t>
            </a:r>
            <a:endParaRPr lang="es-CL" sz="1800" dirty="0">
              <a:effectLst/>
              <a:latin typeface="Calibri" panose="020F0502020204030204" pitchFamily="34" charset="0"/>
              <a:ea typeface="Aptos" panose="020B0004020202020204" pitchFamily="34" charset="0"/>
            </a:endParaRPr>
          </a:p>
          <a:p>
            <a:pPr>
              <a:buNone/>
            </a:pPr>
            <a:r>
              <a:rPr lang="es-CL" sz="1800" dirty="0">
                <a:effectLst/>
                <a:latin typeface="Calibri" panose="020F0502020204030204" pitchFamily="34" charset="0"/>
                <a:ea typeface="Aptos" panose="020B0004020202020204" pitchFamily="34" charset="0"/>
              </a:rPr>
              <a:t>Evaluación Social de Subsidios Habitacionales. </a:t>
            </a:r>
          </a:p>
          <a:p>
            <a:pPr>
              <a:buNone/>
            </a:pPr>
            <a:r>
              <a:rPr lang="es-CL" sz="1800" b="1" dirty="0">
                <a:effectLst/>
                <a:latin typeface="Calibri" panose="020F0502020204030204" pitchFamily="34" charset="0"/>
                <a:ea typeface="Aptos" panose="020B0004020202020204" pitchFamily="34" charset="0"/>
              </a:rPr>
              <a:t>SERVIU Región de La Araucanía</a:t>
            </a:r>
            <a:endParaRPr lang="es-CL" sz="1800" dirty="0">
              <a:effectLst/>
              <a:latin typeface="Calibri" panose="020F0502020204030204" pitchFamily="34" charset="0"/>
              <a:ea typeface="Aptos" panose="020B0004020202020204" pitchFamily="34" charset="0"/>
            </a:endParaRPr>
          </a:p>
          <a:p>
            <a:pPr>
              <a:buNone/>
            </a:pPr>
            <a:r>
              <a:rPr lang="es-CL" sz="1800" dirty="0">
                <a:effectLst/>
                <a:latin typeface="Calibri" panose="020F0502020204030204" pitchFamily="34" charset="0"/>
                <a:ea typeface="Aptos" panose="020B0004020202020204" pitchFamily="34" charset="0"/>
              </a:rPr>
              <a:t>(T) +56 45 2 964 197</a:t>
            </a:r>
          </a:p>
          <a:p>
            <a:pPr>
              <a:buNone/>
            </a:pPr>
            <a:r>
              <a:rPr lang="es-CL" sz="1800" u="sng" dirty="0">
                <a:solidFill>
                  <a:srgbClr val="0563C1"/>
                </a:solidFill>
                <a:effectLst/>
                <a:latin typeface="Calibri" panose="020F0502020204030204" pitchFamily="34" charset="0"/>
                <a:ea typeface="Aptos" panose="020B0004020202020204" pitchFamily="34" charset="0"/>
                <a:hlinkClick r:id="rId4"/>
              </a:rPr>
              <a:t>mjreyes@minvu.cl</a:t>
            </a:r>
            <a:r>
              <a:rPr lang="es-CL" sz="1800" dirty="0">
                <a:effectLst/>
                <a:latin typeface="Calibri" panose="020F0502020204030204" pitchFamily="34" charset="0"/>
                <a:ea typeface="Aptos" panose="020B0004020202020204" pitchFamily="34" charset="0"/>
              </a:rPr>
              <a:t> </a:t>
            </a:r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415558287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exto 1">
            <a:extLst>
              <a:ext uri="{FF2B5EF4-FFF2-40B4-BE49-F238E27FC236}">
                <a16:creationId xmlns:a16="http://schemas.microsoft.com/office/drawing/2014/main" id="{1F74610F-6920-7847-B21B-D23914BD443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631156" y="3234910"/>
            <a:ext cx="8929688" cy="858308"/>
          </a:xfrm>
        </p:spPr>
        <p:txBody>
          <a:bodyPr/>
          <a:lstStyle/>
          <a:p>
            <a:r>
              <a:rPr lang="es-CL" sz="4400" dirty="0"/>
              <a:t>Gracias</a:t>
            </a:r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93268" y="1332089"/>
            <a:ext cx="1805464" cy="16405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39986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01579" y="205658"/>
            <a:ext cx="10846709" cy="745318"/>
          </a:xfrm>
        </p:spPr>
        <p:txBody>
          <a:bodyPr/>
          <a:lstStyle/>
          <a:p>
            <a:r>
              <a:rPr lang="es-CL" dirty="0"/>
              <a:t>Identificación del Proyecto:</a:t>
            </a: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57C191D4-F975-4F6C-BA9D-F72B0066A64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4160" y="1309182"/>
            <a:ext cx="9299408" cy="55488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868658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01579" y="205658"/>
            <a:ext cx="10846709" cy="745318"/>
          </a:xfrm>
        </p:spPr>
        <p:txBody>
          <a:bodyPr/>
          <a:lstStyle/>
          <a:p>
            <a:r>
              <a:rPr lang="es-CL" dirty="0"/>
              <a:t>Antecedentes Administrativos y Sociales:</a:t>
            </a:r>
          </a:p>
        </p:txBody>
      </p:sp>
      <p:pic>
        <p:nvPicPr>
          <p:cNvPr id="5" name="Imagen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76772" y="950976"/>
            <a:ext cx="4576572" cy="3495993"/>
          </a:xfrm>
          <a:prstGeom prst="rect">
            <a:avLst/>
          </a:prstGeom>
        </p:spPr>
      </p:pic>
      <p:cxnSp>
        <p:nvCxnSpPr>
          <p:cNvPr id="8" name="Conector angular 7"/>
          <p:cNvCxnSpPr/>
          <p:nvPr/>
        </p:nvCxnSpPr>
        <p:spPr>
          <a:xfrm flipV="1">
            <a:off x="5010912" y="1804416"/>
            <a:ext cx="1165860" cy="731520"/>
          </a:xfrm>
          <a:prstGeom prst="bentConnector3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Imagen 5">
            <a:extLst>
              <a:ext uri="{FF2B5EF4-FFF2-40B4-BE49-F238E27FC236}">
                <a16:creationId xmlns:a16="http://schemas.microsoft.com/office/drawing/2014/main" id="{E82A8E3A-E740-402D-982A-962056021EB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7086" y="898746"/>
            <a:ext cx="4303826" cy="5164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879814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01579" y="205658"/>
            <a:ext cx="10846709" cy="745318"/>
          </a:xfrm>
        </p:spPr>
        <p:txBody>
          <a:bodyPr/>
          <a:lstStyle/>
          <a:p>
            <a:r>
              <a:rPr lang="es-CL" dirty="0"/>
              <a:t>Antecedentes Administrativos y Sociales:</a:t>
            </a:r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 rotWithShape="1">
          <a:blip r:embed="rId2"/>
          <a:srcRect r="47596" b="66848"/>
          <a:stretch/>
        </p:blipFill>
        <p:spPr>
          <a:xfrm>
            <a:off x="3589125" y="1064727"/>
            <a:ext cx="4871616" cy="885182"/>
          </a:xfrm>
          <a:prstGeom prst="rect">
            <a:avLst/>
          </a:prstGeom>
        </p:spPr>
      </p:pic>
      <p:sp>
        <p:nvSpPr>
          <p:cNvPr id="6" name="Rectángulo 5"/>
          <p:cNvSpPr/>
          <p:nvPr/>
        </p:nvSpPr>
        <p:spPr>
          <a:xfrm>
            <a:off x="601579" y="671822"/>
            <a:ext cx="50853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CL" b="1" dirty="0"/>
              <a:t>PROGRAMA HOGAR MEJOR | Serviu (minvu.gob.cl)</a:t>
            </a:r>
          </a:p>
        </p:txBody>
      </p:sp>
      <p:pic>
        <p:nvPicPr>
          <p:cNvPr id="9" name="Imagen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13002" y="2063659"/>
            <a:ext cx="4847739" cy="4325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915708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01579" y="205658"/>
            <a:ext cx="10846709" cy="745318"/>
          </a:xfrm>
        </p:spPr>
        <p:txBody>
          <a:bodyPr/>
          <a:lstStyle/>
          <a:p>
            <a:r>
              <a:rPr lang="es-CL" dirty="0"/>
              <a:t>Antecedentes Administrativos y Sociales:</a:t>
            </a:r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 rotWithShape="1">
          <a:blip r:embed="rId2"/>
          <a:srcRect t="32695" r="47596"/>
          <a:stretch/>
        </p:blipFill>
        <p:spPr>
          <a:xfrm>
            <a:off x="799664" y="1041154"/>
            <a:ext cx="4536836" cy="1797058"/>
          </a:xfrm>
          <a:prstGeom prst="rect">
            <a:avLst/>
          </a:prstGeom>
        </p:spPr>
      </p:pic>
      <p:sp>
        <p:nvSpPr>
          <p:cNvPr id="6" name="Rectángulo 5"/>
          <p:cNvSpPr/>
          <p:nvPr/>
        </p:nvSpPr>
        <p:spPr>
          <a:xfrm>
            <a:off x="601579" y="671822"/>
            <a:ext cx="50853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CL" b="1" dirty="0"/>
              <a:t>PROGRAMA HOGAR MEJOR | Serviu (minvu.gob.cl)</a:t>
            </a:r>
          </a:p>
        </p:txBody>
      </p:sp>
      <p:cxnSp>
        <p:nvCxnSpPr>
          <p:cNvPr id="13" name="Conector angular 12"/>
          <p:cNvCxnSpPr/>
          <p:nvPr/>
        </p:nvCxnSpPr>
        <p:spPr>
          <a:xfrm>
            <a:off x="5390705" y="1315302"/>
            <a:ext cx="1241743" cy="757338"/>
          </a:xfrm>
          <a:prstGeom prst="bentConnector3">
            <a:avLst/>
          </a:prstGeom>
          <a:ln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pic>
        <p:nvPicPr>
          <p:cNvPr id="14" name="Imagen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86653" y="1041154"/>
            <a:ext cx="4241838" cy="5248656"/>
          </a:xfrm>
          <a:prstGeom prst="rect">
            <a:avLst/>
          </a:prstGeom>
        </p:spPr>
      </p:pic>
      <p:pic>
        <p:nvPicPr>
          <p:cNvPr id="5" name="Imagen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6897" y="3400227"/>
            <a:ext cx="6039902" cy="2169464"/>
          </a:xfrm>
          <a:prstGeom prst="rect">
            <a:avLst/>
          </a:prstGeom>
        </p:spPr>
      </p:pic>
      <p:cxnSp>
        <p:nvCxnSpPr>
          <p:cNvPr id="8" name="Conector angular 7"/>
          <p:cNvCxnSpPr/>
          <p:nvPr/>
        </p:nvCxnSpPr>
        <p:spPr>
          <a:xfrm rot="5400000">
            <a:off x="-304129" y="2388961"/>
            <a:ext cx="1620195" cy="402336"/>
          </a:xfrm>
          <a:prstGeom prst="bentConnector3">
            <a:avLst/>
          </a:prstGeom>
          <a:ln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4341474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01579" y="205658"/>
            <a:ext cx="10846709" cy="745318"/>
          </a:xfrm>
        </p:spPr>
        <p:txBody>
          <a:bodyPr/>
          <a:lstStyle/>
          <a:p>
            <a:r>
              <a:rPr lang="es-CL" dirty="0"/>
              <a:t>Antecedentes Administrativos y Sociales:</a:t>
            </a:r>
          </a:p>
        </p:txBody>
      </p:sp>
      <p:sp>
        <p:nvSpPr>
          <p:cNvPr id="6" name="Rectángulo 5"/>
          <p:cNvSpPr/>
          <p:nvPr/>
        </p:nvSpPr>
        <p:spPr>
          <a:xfrm>
            <a:off x="601579" y="671822"/>
            <a:ext cx="50853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CL" b="1" dirty="0"/>
              <a:t>PROGRAMA HOGAR MEJOR | Serviu (minvu.gob.cl)</a:t>
            </a:r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 rotWithShape="1">
          <a:blip r:embed="rId2"/>
          <a:srcRect r="47758" b="65377"/>
          <a:stretch/>
        </p:blipFill>
        <p:spPr>
          <a:xfrm>
            <a:off x="601579" y="1151953"/>
            <a:ext cx="4633564" cy="1640015"/>
          </a:xfrm>
          <a:prstGeom prst="rect">
            <a:avLst/>
          </a:prstGeom>
        </p:spPr>
      </p:pic>
      <p:pic>
        <p:nvPicPr>
          <p:cNvPr id="7" name="Imagen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09728" y="1151953"/>
            <a:ext cx="4149753" cy="4998720"/>
          </a:xfrm>
          <a:prstGeom prst="rect">
            <a:avLst/>
          </a:prstGeom>
        </p:spPr>
      </p:pic>
      <p:pic>
        <p:nvPicPr>
          <p:cNvPr id="9" name="Imagen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12749" y="2902767"/>
            <a:ext cx="3344596" cy="3741902"/>
          </a:xfrm>
          <a:prstGeom prst="rect">
            <a:avLst/>
          </a:prstGeom>
        </p:spPr>
      </p:pic>
      <p:cxnSp>
        <p:nvCxnSpPr>
          <p:cNvPr id="11" name="Conector angular 10"/>
          <p:cNvCxnSpPr/>
          <p:nvPr/>
        </p:nvCxnSpPr>
        <p:spPr>
          <a:xfrm>
            <a:off x="5235143" y="1670304"/>
            <a:ext cx="974585" cy="536448"/>
          </a:xfrm>
          <a:prstGeom prst="bentConnector3">
            <a:avLst/>
          </a:prstGeom>
          <a:ln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3" name="Conector angular 22"/>
          <p:cNvCxnSpPr/>
          <p:nvPr/>
        </p:nvCxnSpPr>
        <p:spPr>
          <a:xfrm>
            <a:off x="731520" y="2791968"/>
            <a:ext cx="581229" cy="548640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9694522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01579" y="205658"/>
            <a:ext cx="10846709" cy="745318"/>
          </a:xfrm>
        </p:spPr>
        <p:txBody>
          <a:bodyPr/>
          <a:lstStyle/>
          <a:p>
            <a:r>
              <a:rPr lang="es-CL" dirty="0"/>
              <a:t>Antecedentes Administrativos y Sociales:</a:t>
            </a:r>
          </a:p>
        </p:txBody>
      </p:sp>
      <p:sp>
        <p:nvSpPr>
          <p:cNvPr id="6" name="Rectángulo 5"/>
          <p:cNvSpPr/>
          <p:nvPr/>
        </p:nvSpPr>
        <p:spPr>
          <a:xfrm>
            <a:off x="601579" y="671822"/>
            <a:ext cx="50853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CL" b="1" dirty="0"/>
              <a:t>PROGRAMA HOGAR MEJOR | Serviu (minvu.gob.cl)</a:t>
            </a:r>
          </a:p>
        </p:txBody>
      </p:sp>
      <p:pic>
        <p:nvPicPr>
          <p:cNvPr id="5" name="Imagen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95321" y="950976"/>
            <a:ext cx="5372100" cy="5381625"/>
          </a:xfrm>
          <a:prstGeom prst="rect">
            <a:avLst/>
          </a:prstGeom>
        </p:spPr>
      </p:pic>
      <p:cxnSp>
        <p:nvCxnSpPr>
          <p:cNvPr id="10" name="Conector angular 9"/>
          <p:cNvCxnSpPr>
            <a:cxnSpLocks/>
          </p:cNvCxnSpPr>
          <p:nvPr/>
        </p:nvCxnSpPr>
        <p:spPr>
          <a:xfrm flipV="1">
            <a:off x="4090664" y="1468303"/>
            <a:ext cx="1723192" cy="782193"/>
          </a:xfrm>
          <a:prstGeom prst="bentConnector3">
            <a:avLst/>
          </a:prstGeom>
          <a:ln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14" name="Rectángulo 13"/>
          <p:cNvSpPr/>
          <p:nvPr/>
        </p:nvSpPr>
        <p:spPr>
          <a:xfrm>
            <a:off x="601579" y="3397042"/>
            <a:ext cx="4912875" cy="21490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es-ES" sz="1100" b="1" dirty="0">
                <a:highlight>
                  <a:srgbClr val="FFFF00"/>
                </a:highlight>
                <a:ea typeface="SimSun" panose="02010600030101010101" pitchFamily="2" charset="-122"/>
                <a:cs typeface="Estrangelo Edessa"/>
              </a:rPr>
              <a:t>16 . 1): </a:t>
            </a:r>
            <a:r>
              <a:rPr lang="es-ES" sz="1100" dirty="0">
                <a:highlight>
                  <a:srgbClr val="FFFF00"/>
                </a:highlight>
                <a:ea typeface="SimSun" panose="02010600030101010101" pitchFamily="2" charset="-122"/>
                <a:cs typeface="Estrangelo Edessa"/>
              </a:rPr>
              <a:t>El Plan se divide en 2 Etapas:</a:t>
            </a:r>
            <a:endParaRPr lang="es-CL" sz="1100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28600" lvl="0" indent="-228600" algn="just">
              <a:spcAft>
                <a:spcPts val="0"/>
              </a:spcAft>
              <a:buFont typeface="+mj-lt"/>
              <a:buAutoNum type="alphaLcParenR"/>
            </a:pPr>
            <a:r>
              <a:rPr lang="es-ES" sz="1100" b="1" dirty="0">
                <a:highlight>
                  <a:srgbClr val="FFFF00"/>
                </a:highlight>
                <a:ea typeface="SimSun" panose="02010600030101010101" pitchFamily="2" charset="-122"/>
                <a:cs typeface="Estrangelo Edessa"/>
              </a:rPr>
              <a:t>Presentación de los Proyectos</a:t>
            </a:r>
            <a:r>
              <a:rPr lang="es-ES" sz="1100" dirty="0">
                <a:highlight>
                  <a:srgbClr val="FFFF00"/>
                </a:highlight>
                <a:ea typeface="SimSun" panose="02010600030101010101" pitchFamily="2" charset="-122"/>
                <a:cs typeface="Estrangelo Edessa"/>
              </a:rPr>
              <a:t>: se debe entregar el compromiso de mantención de las respectivas obras: </a:t>
            </a:r>
            <a:endParaRPr lang="es-CL" sz="1100" dirty="0"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457200" algn="just">
              <a:spcAft>
                <a:spcPts val="0"/>
              </a:spcAft>
            </a:pPr>
            <a:r>
              <a:rPr lang="es-ES" sz="1100" dirty="0">
                <a:highlight>
                  <a:srgbClr val="FFFF00"/>
                </a:highlight>
                <a:ea typeface="SimSun" panose="02010600030101010101" pitchFamily="2" charset="-122"/>
                <a:cs typeface="Estrangelo Edessa"/>
              </a:rPr>
              <a:t>a.1) si es un bien nacional de uso público o un inmueble municipal (con el acta de sesión del consejo Municipal).</a:t>
            </a:r>
            <a:endParaRPr lang="es-CL" sz="1100" dirty="0"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457200" algn="just">
              <a:spcAft>
                <a:spcPts val="0"/>
              </a:spcAft>
            </a:pPr>
            <a:r>
              <a:rPr lang="es-ES" sz="1100" dirty="0">
                <a:highlight>
                  <a:srgbClr val="FFFF00"/>
                </a:highlight>
                <a:ea typeface="SimSun" panose="02010600030101010101" pitchFamily="2" charset="-122"/>
                <a:cs typeface="Estrangelo Edessa"/>
              </a:rPr>
              <a:t>a.2) si es bien fiscal o un inmueble de propiedad de la organización (con carta de compromiso del propietario y/o representante legal),  tratándose de inmuebles entregados en comodato, la carta compromiso debe ser firmado por el comodatario.</a:t>
            </a:r>
            <a:endParaRPr lang="es-CL" sz="1100" dirty="0"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es-ES" sz="1100" dirty="0">
                <a:ea typeface="SimSun" panose="02010600030101010101" pitchFamily="2" charset="-122"/>
                <a:cs typeface="Estrangelo Edessa"/>
              </a:rPr>
              <a:t> </a:t>
            </a:r>
            <a:endParaRPr lang="es-CL" sz="1100" dirty="0"/>
          </a:p>
          <a:p>
            <a:r>
              <a:rPr lang="es-ES" sz="1100" dirty="0">
                <a:highlight>
                  <a:srgbClr val="FFFF00"/>
                </a:highlight>
                <a:ea typeface="SimSun" panose="02010600030101010101" pitchFamily="2" charset="-122"/>
                <a:cs typeface="Estrangelo Edessa"/>
              </a:rPr>
              <a:t>Lo señalado en la letra a) se debe ingresar en la </a:t>
            </a:r>
            <a:r>
              <a:rPr lang="es-ES" sz="1100" b="1" dirty="0">
                <a:highlight>
                  <a:srgbClr val="FFFF00"/>
                </a:highlight>
                <a:ea typeface="SimSun" panose="02010600030101010101" pitchFamily="2" charset="-122"/>
                <a:cs typeface="Estrangelo Edessa"/>
              </a:rPr>
              <a:t>carpeta social</a:t>
            </a:r>
            <a:r>
              <a:rPr lang="es-ES" sz="1100" dirty="0">
                <a:highlight>
                  <a:srgbClr val="FFFF00"/>
                </a:highlight>
                <a:ea typeface="SimSun" panose="02010600030101010101" pitchFamily="2" charset="-122"/>
                <a:cs typeface="Estrangelo Edessa"/>
              </a:rPr>
              <a:t>  para </a:t>
            </a:r>
            <a:r>
              <a:rPr lang="es-ES" sz="1100" b="1" dirty="0">
                <a:highlight>
                  <a:srgbClr val="FFFF00"/>
                </a:highlight>
                <a:ea typeface="SimSun" panose="02010600030101010101" pitchFamily="2" charset="-122"/>
                <a:cs typeface="Estrangelo Edessa"/>
              </a:rPr>
              <a:t>revisión de los SERVIU</a:t>
            </a:r>
            <a:r>
              <a:rPr lang="es-ES" sz="1100" dirty="0">
                <a:highlight>
                  <a:srgbClr val="FFFF00"/>
                </a:highlight>
                <a:ea typeface="SimSun" panose="02010600030101010101" pitchFamily="2" charset="-122"/>
                <a:cs typeface="Estrangelo Edessa"/>
              </a:rPr>
              <a:t> respectivos</a:t>
            </a:r>
            <a:endParaRPr lang="es-CL" sz="1100" dirty="0"/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D0FA5892-5A3E-4698-B402-6072751BC88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1578" y="1069658"/>
            <a:ext cx="3507621" cy="23273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704835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01579" y="205658"/>
            <a:ext cx="10846709" cy="745318"/>
          </a:xfrm>
        </p:spPr>
        <p:txBody>
          <a:bodyPr/>
          <a:lstStyle/>
          <a:p>
            <a:r>
              <a:rPr lang="es-CL" dirty="0"/>
              <a:t>Antecedentes Administrativos y Sociales:</a:t>
            </a:r>
          </a:p>
        </p:txBody>
      </p:sp>
      <p:sp>
        <p:nvSpPr>
          <p:cNvPr id="6" name="Rectángulo 5"/>
          <p:cNvSpPr/>
          <p:nvPr/>
        </p:nvSpPr>
        <p:spPr>
          <a:xfrm>
            <a:off x="601579" y="671822"/>
            <a:ext cx="50853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CL" b="1" dirty="0"/>
              <a:t>PROGRAMA HOGAR MEJOR | Serviu (minvu.gob.cl)</a:t>
            </a:r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 rotWithShape="1">
          <a:blip r:embed="rId2"/>
          <a:srcRect t="77067" b="430"/>
          <a:stretch/>
        </p:blipFill>
        <p:spPr>
          <a:xfrm>
            <a:off x="601578" y="1155009"/>
            <a:ext cx="4653173" cy="661958"/>
          </a:xfrm>
          <a:prstGeom prst="rect">
            <a:avLst/>
          </a:prstGeom>
        </p:spPr>
      </p:pic>
      <p:pic>
        <p:nvPicPr>
          <p:cNvPr id="3" name="Imagen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86945" y="1773705"/>
            <a:ext cx="4651871" cy="4984642"/>
          </a:xfrm>
          <a:prstGeom prst="rect">
            <a:avLst/>
          </a:prstGeom>
        </p:spPr>
      </p:pic>
      <p:pic>
        <p:nvPicPr>
          <p:cNvPr id="7" name="Imagen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1579" y="2225033"/>
            <a:ext cx="3914561" cy="4533314"/>
          </a:xfrm>
          <a:prstGeom prst="rect">
            <a:avLst/>
          </a:prstGeom>
        </p:spPr>
      </p:pic>
      <p:sp>
        <p:nvSpPr>
          <p:cNvPr id="8" name="CuadroTexto 7"/>
          <p:cNvSpPr txBox="1"/>
          <p:nvPr/>
        </p:nvSpPr>
        <p:spPr>
          <a:xfrm>
            <a:off x="601579" y="1836334"/>
            <a:ext cx="20318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dirty="0"/>
              <a:t>Áreas Verdes</a:t>
            </a:r>
          </a:p>
        </p:txBody>
      </p:sp>
      <p:sp>
        <p:nvSpPr>
          <p:cNvPr id="11" name="CuadroTexto 10"/>
          <p:cNvSpPr txBox="1"/>
          <p:nvPr/>
        </p:nvSpPr>
        <p:spPr>
          <a:xfrm>
            <a:off x="5582010" y="1232474"/>
            <a:ext cx="30255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dirty="0"/>
              <a:t>Edificaciones Comunitarias</a:t>
            </a:r>
          </a:p>
        </p:txBody>
      </p:sp>
    </p:spTree>
    <p:extLst>
      <p:ext uri="{BB962C8B-B14F-4D97-AF65-F5344CB8AC3E}">
        <p14:creationId xmlns:p14="http://schemas.microsoft.com/office/powerpoint/2010/main" val="350084205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ítulo 1">
            <a:extLst>
              <a:ext uri="{FF2B5EF4-FFF2-40B4-BE49-F238E27FC236}">
                <a16:creationId xmlns:a16="http://schemas.microsoft.com/office/drawing/2014/main" id="{5FAB85C5-1D73-4053-A32B-7D9F8DE340E3}"/>
              </a:ext>
            </a:extLst>
          </p:cNvPr>
          <p:cNvSpPr txBox="1">
            <a:spLocks/>
          </p:cNvSpPr>
          <p:nvPr/>
        </p:nvSpPr>
        <p:spPr>
          <a:xfrm>
            <a:off x="601579" y="205658"/>
            <a:ext cx="10846709" cy="745318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i="0" kern="1200">
                <a:solidFill>
                  <a:srgbClr val="284A7C"/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es-CL" dirty="0"/>
              <a:t>Carga de Documentos en Sistema:</a:t>
            </a:r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1DF1F550-CB62-4889-8799-526439FED69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2925" y="847725"/>
            <a:ext cx="11106150" cy="5162550"/>
          </a:xfrm>
          <a:prstGeom prst="rect">
            <a:avLst/>
          </a:prstGeom>
        </p:spPr>
      </p:pic>
      <p:sp>
        <p:nvSpPr>
          <p:cNvPr id="8" name="Rectángulo 7">
            <a:extLst>
              <a:ext uri="{FF2B5EF4-FFF2-40B4-BE49-F238E27FC236}">
                <a16:creationId xmlns:a16="http://schemas.microsoft.com/office/drawing/2014/main" id="{03965BDE-A6B6-4900-8C7B-A39B268F0067}"/>
              </a:ext>
            </a:extLst>
          </p:cNvPr>
          <p:cNvSpPr/>
          <p:nvPr/>
        </p:nvSpPr>
        <p:spPr>
          <a:xfrm>
            <a:off x="743712" y="5426242"/>
            <a:ext cx="7834804" cy="584033"/>
          </a:xfrm>
          <a:prstGeom prst="rect">
            <a:avLst/>
          </a:prstGeom>
          <a:noFill/>
          <a:ln w="57150">
            <a:solidFill>
              <a:srgbClr val="284A7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670991458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GobCL">
      <a:dk1>
        <a:srgbClr val="304978"/>
      </a:dk1>
      <a:lt1>
        <a:srgbClr val="FFFFFF"/>
      </a:lt1>
      <a:dk2>
        <a:srgbClr val="441B3A"/>
      </a:dk2>
      <a:lt2>
        <a:srgbClr val="E3F8FF"/>
      </a:lt2>
      <a:accent1>
        <a:srgbClr val="4E9CCD"/>
      </a:accent1>
      <a:accent2>
        <a:srgbClr val="F93B5C"/>
      </a:accent2>
      <a:accent3>
        <a:srgbClr val="437744"/>
      </a:accent3>
      <a:accent4>
        <a:srgbClr val="FFC000"/>
      </a:accent4>
      <a:accent5>
        <a:srgbClr val="4C6598"/>
      </a:accent5>
      <a:accent6>
        <a:srgbClr val="70AD47"/>
      </a:accent6>
      <a:hlink>
        <a:srgbClr val="FA2B4F"/>
      </a:hlink>
      <a:folHlink>
        <a:srgbClr val="C12843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GobCL-PPT" id="{7F19D90F-3F06-494A-B157-7AAF8BD8F023}" vid="{F369A27E-ACF5-4048-826C-64DD8CC4D30A}"/>
    </a:ext>
  </a:extLst>
</a:theme>
</file>

<file path=ppt/theme/theme2.xml><?xml version="1.0" encoding="utf-8"?>
<a:theme xmlns:a="http://schemas.openxmlformats.org/drawingml/2006/main" name="1_Diseño personalizado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GobCL-PPT" id="{7F19D90F-3F06-494A-B157-7AAF8BD8F023}" vid="{AE92E074-0FE6-E04B-98D9-008B532AC55D}"/>
    </a:ext>
  </a:extLst>
</a:theme>
</file>

<file path=ppt/theme/theme3.xml><?xml version="1.0" encoding="utf-8"?>
<a:theme xmlns:a="http://schemas.openxmlformats.org/drawingml/2006/main" name="Diseño personalizado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GobCL-PPT" id="{7F19D90F-3F06-494A-B157-7AAF8BD8F023}" vid="{85C67E3E-7A8C-FE4A-A6CE-CE2DFBB63B5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GobCL-PPT</Template>
  <TotalTime>547</TotalTime>
  <Words>547</Words>
  <Application>Microsoft Office PowerPoint</Application>
  <PresentationFormat>Panorámica</PresentationFormat>
  <Paragraphs>65</Paragraphs>
  <Slides>15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4</vt:i4>
      </vt:variant>
      <vt:variant>
        <vt:lpstr>Tema</vt:lpstr>
      </vt:variant>
      <vt:variant>
        <vt:i4>3</vt:i4>
      </vt:variant>
      <vt:variant>
        <vt:lpstr>Títulos de diapositiva</vt:lpstr>
      </vt:variant>
      <vt:variant>
        <vt:i4>15</vt:i4>
      </vt:variant>
    </vt:vector>
  </HeadingPairs>
  <TitlesOfParts>
    <vt:vector size="22" baseType="lpstr">
      <vt:lpstr>Arial</vt:lpstr>
      <vt:lpstr>Calibri</vt:lpstr>
      <vt:lpstr>gobCL</vt:lpstr>
      <vt:lpstr>Wingdings</vt:lpstr>
      <vt:lpstr>Tema de Office</vt:lpstr>
      <vt:lpstr>1_Diseño personalizado</vt:lpstr>
      <vt:lpstr>Diseño personalizado</vt:lpstr>
      <vt:lpstr>OFICINA DE EVALUACIÓN SOCIAL  DE SUBSIDIOS HABITACIONALES Check List, Res Ex. N°294 21.02.2025 D.S. N° 27 “Hogar Mejor”, Cap. 1.</vt:lpstr>
      <vt:lpstr>Identificación del Proyecto:</vt:lpstr>
      <vt:lpstr>Antecedentes Administrativos y Sociales:</vt:lpstr>
      <vt:lpstr>Antecedentes Administrativos y Sociales:</vt:lpstr>
      <vt:lpstr>Antecedentes Administrativos y Sociales:</vt:lpstr>
      <vt:lpstr>Antecedentes Administrativos y Sociales:</vt:lpstr>
      <vt:lpstr>Antecedentes Administrativos y Sociales:</vt:lpstr>
      <vt:lpstr>Antecedentes Administrativos y Sociales:</vt:lpstr>
      <vt:lpstr>Presentación de PowerPoint</vt:lpstr>
      <vt:lpstr>Repositorio Documentación:</vt:lpstr>
      <vt:lpstr>Repositorio Documentación:</vt:lpstr>
      <vt:lpstr>Repositorio Documentación:</vt:lpstr>
      <vt:lpstr>RESUMEN DE INSTRUCCIONES ADMINISTRATIVAS </vt:lpstr>
      <vt:lpstr>Presentación de PowerPoint</vt:lpstr>
      <vt:lpstr>Presentación de PowerPoint</vt:lpstr>
    </vt:vector>
  </TitlesOfParts>
  <Company>Ministerio de Vivienda y Urbanismo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Carolina Amigo Larenas</dc:creator>
  <cp:lastModifiedBy>Daniela Matamala Saavedra</cp:lastModifiedBy>
  <cp:revision>39</cp:revision>
  <dcterms:created xsi:type="dcterms:W3CDTF">2022-03-22T17:47:39Z</dcterms:created>
  <dcterms:modified xsi:type="dcterms:W3CDTF">2025-06-03T17:08:27Z</dcterms:modified>
</cp:coreProperties>
</file>