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12"/>
  </p:notesMasterIdLst>
  <p:sldIdLst>
    <p:sldId id="256" r:id="rId3"/>
    <p:sldId id="257" r:id="rId4"/>
    <p:sldId id="264" r:id="rId5"/>
    <p:sldId id="265" r:id="rId6"/>
    <p:sldId id="268" r:id="rId7"/>
    <p:sldId id="266" r:id="rId8"/>
    <p:sldId id="267" r:id="rId9"/>
    <p:sldId id="269" r:id="rId10"/>
    <p:sldId id="263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0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95fc7d7f94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395fc7d7f94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95fc7d7f94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95fc7d7f94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95fc7d7f94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95fc7d7f94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5457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95fc7d7f94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95fc7d7f94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0572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95fc7d7f94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95fc7d7f94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318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95fc7d7f94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95fc7d7f94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6819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95fc7d7f94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95fc7d7f94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7426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95fc7d7f94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95fc7d7f94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3285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95fc7d7f94_2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g395fc7d7f94_2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sv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sv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sv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sv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sv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sv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5"/>
          <p:cNvSpPr txBox="1"/>
          <p:nvPr/>
        </p:nvSpPr>
        <p:spPr>
          <a:xfrm>
            <a:off x="2162175" y="2525416"/>
            <a:ext cx="4819800" cy="2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419" sz="11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BAJADA DE LÁMINA</a:t>
            </a:r>
            <a:endParaRPr sz="11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5"/>
          <p:cNvSpPr txBox="1"/>
          <p:nvPr/>
        </p:nvSpPr>
        <p:spPr>
          <a:xfrm>
            <a:off x="628649" y="1654482"/>
            <a:ext cx="8019591" cy="870934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s-419" sz="2600" b="1" dirty="0">
                <a:solidFill>
                  <a:srgbClr val="25306B"/>
                </a:solidFill>
                <a:latin typeface="Verdana"/>
                <a:ea typeface="Verdana"/>
                <a:sym typeface="Verdana"/>
              </a:rPr>
              <a:t>Resolución Exenta </a:t>
            </a:r>
            <a:r>
              <a:rPr lang="es-419" sz="2600" b="1" dirty="0" err="1">
                <a:solidFill>
                  <a:srgbClr val="25306B"/>
                </a:solidFill>
                <a:latin typeface="Verdana"/>
                <a:ea typeface="Verdana"/>
                <a:sym typeface="Verdana"/>
              </a:rPr>
              <a:t>N°</a:t>
            </a:r>
            <a:r>
              <a:rPr lang="es-419" sz="2600" b="1" dirty="0">
                <a:solidFill>
                  <a:srgbClr val="25306B"/>
                </a:solidFill>
                <a:latin typeface="Verdana"/>
                <a:ea typeface="Verdana"/>
                <a:sym typeface="Verdana"/>
              </a:rPr>
              <a:t> 1001 07-07-2026</a:t>
            </a:r>
            <a:endParaRPr sz="2600" b="0" i="0" u="none" strike="noStrike" cap="none" dirty="0">
              <a:solidFill>
                <a:srgbClr val="2530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5"/>
          <p:cNvSpPr txBox="1"/>
          <p:nvPr/>
        </p:nvSpPr>
        <p:spPr>
          <a:xfrm>
            <a:off x="2162175" y="2525416"/>
            <a:ext cx="4819800" cy="2595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419" sz="1100" b="0" i="0" u="none" strike="noStrike" cap="none" dirty="0">
                <a:solidFill>
                  <a:srgbClr val="25306B"/>
                </a:solidFill>
                <a:latin typeface="Verdana"/>
                <a:ea typeface="Verdana"/>
                <a:cs typeface="Verdana"/>
                <a:sym typeface="Verdana"/>
              </a:rPr>
              <a:t>CAPÍTULO II MEJORAMIENTO DE LA VIVIENDA </a:t>
            </a:r>
            <a:endParaRPr sz="1100" b="0" i="0" u="none" strike="noStrike" cap="none" dirty="0">
              <a:solidFill>
                <a:srgbClr val="2530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5"/>
          <p:cNvSpPr txBox="1"/>
          <p:nvPr/>
        </p:nvSpPr>
        <p:spPr>
          <a:xfrm>
            <a:off x="2574178" y="1055142"/>
            <a:ext cx="4128532" cy="502402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</a:pPr>
            <a:r>
              <a:rPr lang="es-CL" sz="1500" b="1" i="0" u="none" strike="noStrike" cap="none" dirty="0">
                <a:solidFill>
                  <a:srgbClr val="25306B"/>
                </a:solidFill>
                <a:latin typeface="Arial"/>
                <a:ea typeface="Arial"/>
                <a:cs typeface="Arial"/>
                <a:sym typeface="Arial"/>
              </a:rPr>
              <a:t>D.S N</a:t>
            </a:r>
            <a:r>
              <a:rPr lang="es-CL" sz="1500" b="1" dirty="0">
                <a:solidFill>
                  <a:srgbClr val="25306B"/>
                </a:solidFill>
              </a:rPr>
              <a:t>°</a:t>
            </a:r>
            <a:r>
              <a:rPr lang="es-CL" sz="1500" b="1" i="0" u="none" strike="noStrike" cap="none" dirty="0">
                <a:solidFill>
                  <a:srgbClr val="25306B"/>
                </a:solidFill>
                <a:latin typeface="Arial"/>
                <a:ea typeface="Arial"/>
                <a:cs typeface="Arial"/>
                <a:sym typeface="Arial"/>
              </a:rPr>
              <a:t>27 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</a:pPr>
            <a:r>
              <a:rPr lang="es-CL" sz="1500" b="1" i="0" u="none" strike="noStrike" cap="none" dirty="0">
                <a:solidFill>
                  <a:srgbClr val="25306B"/>
                </a:solidFill>
                <a:latin typeface="Arial"/>
                <a:ea typeface="Arial"/>
                <a:cs typeface="Arial"/>
                <a:sym typeface="Arial"/>
              </a:rPr>
              <a:t>MEJORAMIENTO DE VIVIENDAS Y BARRIOS </a:t>
            </a:r>
            <a:endParaRPr sz="1500" b="1" i="0" u="none" strike="noStrike" cap="none" dirty="0">
              <a:solidFill>
                <a:srgbClr val="2530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E6766F03-107F-8BFA-D52B-3A19C24E4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6306" y="0"/>
            <a:ext cx="2451389" cy="184208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0A74379D-5B94-C5D7-F618-1C8F9C0CF9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77333" y="3271585"/>
            <a:ext cx="1389335" cy="12608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/>
          <p:nvPr/>
        </p:nvSpPr>
        <p:spPr>
          <a:xfrm>
            <a:off x="749842" y="927221"/>
            <a:ext cx="7886700" cy="3882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100" b="1" dirty="0">
                <a:solidFill>
                  <a:srgbClr val="25306B"/>
                </a:solidFill>
                <a:latin typeface="Verdana"/>
                <a:ea typeface="Verdana"/>
                <a:sym typeface="Verdana"/>
              </a:rPr>
              <a:t>INGRESO DEL PROYECTO AL SERVICIO </a:t>
            </a:r>
            <a:endParaRPr sz="1100" b="0" i="0" u="none" strike="noStrike" cap="none" dirty="0">
              <a:solidFill>
                <a:srgbClr val="2530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3297CBDE-8F33-FB3E-2543-5FE2260BF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6306" y="0"/>
            <a:ext cx="2451389" cy="184208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81AEE0D2-EE27-45A8-A279-DA5300EB7E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71609" y="4749745"/>
            <a:ext cx="2800783" cy="224826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8C80FF79-4F44-CEBC-16EC-6D3F300097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60890" y="184209"/>
            <a:ext cx="152097" cy="937112"/>
          </a:xfrm>
          <a:prstGeom prst="rect">
            <a:avLst/>
          </a:prstGeom>
        </p:spPr>
      </p:pic>
      <p:pic>
        <p:nvPicPr>
          <p:cNvPr id="2" name="Marcador de contenido 4">
            <a:extLst>
              <a:ext uri="{FF2B5EF4-FFF2-40B4-BE49-F238E27FC236}">
                <a16:creationId xmlns:a16="http://schemas.microsoft.com/office/drawing/2014/main" id="{95B35CFB-056C-32E1-F75B-39CBC5B761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3402" y="2014150"/>
            <a:ext cx="7659579" cy="220212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11;p26">
            <a:extLst>
              <a:ext uri="{FF2B5EF4-FFF2-40B4-BE49-F238E27FC236}">
                <a16:creationId xmlns:a16="http://schemas.microsoft.com/office/drawing/2014/main" id="{66072121-AB5C-EE62-F611-EB40C3603F34}"/>
              </a:ext>
            </a:extLst>
          </p:cNvPr>
          <p:cNvSpPr txBox="1"/>
          <p:nvPr/>
        </p:nvSpPr>
        <p:spPr>
          <a:xfrm>
            <a:off x="863402" y="1470685"/>
            <a:ext cx="7886700" cy="3882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1600" i="0" u="none" strike="noStrike" cap="none" dirty="0">
                <a:solidFill>
                  <a:srgbClr val="25306B"/>
                </a:solidFill>
                <a:latin typeface="Verdana"/>
                <a:ea typeface="Verdana"/>
                <a:cs typeface="Arial"/>
                <a:sym typeface="Verdana"/>
              </a:rPr>
              <a:t>La carpeta debe </a:t>
            </a:r>
            <a:r>
              <a:rPr lang="es-419" sz="1600" dirty="0">
                <a:solidFill>
                  <a:srgbClr val="25306B"/>
                </a:solidFill>
                <a:latin typeface="Verdana"/>
                <a:ea typeface="Verdana"/>
                <a:sym typeface="Verdana"/>
              </a:rPr>
              <a:t>indicar el nombre del Comité y el Código:</a:t>
            </a:r>
            <a:endParaRPr sz="900" i="0" u="none" strike="noStrike" cap="none" dirty="0">
              <a:solidFill>
                <a:srgbClr val="25306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/>
          <p:nvPr/>
        </p:nvSpPr>
        <p:spPr>
          <a:xfrm>
            <a:off x="782893" y="553413"/>
            <a:ext cx="7886700" cy="3882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100" b="1" i="0" u="none" strike="noStrike" cap="none" dirty="0">
                <a:solidFill>
                  <a:srgbClr val="25306B"/>
                </a:solidFill>
                <a:latin typeface="Verdana"/>
                <a:ea typeface="Verdana"/>
                <a:cs typeface="Arial"/>
                <a:sym typeface="Verdana"/>
              </a:rPr>
              <a:t>GRUPO APADRINADO POR UNA JJ.VV</a:t>
            </a:r>
            <a:endParaRPr sz="1100" b="0" i="0" u="none" strike="noStrike" cap="none" dirty="0">
              <a:solidFill>
                <a:srgbClr val="2530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3297CBDE-8F33-FB3E-2543-5FE2260BF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6306" y="0"/>
            <a:ext cx="2451389" cy="184208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81AEE0D2-EE27-45A8-A279-DA5300EB7E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71609" y="4749745"/>
            <a:ext cx="2800783" cy="224826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8C80FF79-4F44-CEBC-16EC-6D3F300097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60890" y="184209"/>
            <a:ext cx="152097" cy="937112"/>
          </a:xfrm>
          <a:prstGeom prst="rect">
            <a:avLst/>
          </a:prstGeom>
        </p:spPr>
      </p:pic>
      <p:pic>
        <p:nvPicPr>
          <p:cNvPr id="5" name="Marcador de contenido 6">
            <a:extLst>
              <a:ext uri="{FF2B5EF4-FFF2-40B4-BE49-F238E27FC236}">
                <a16:creationId xmlns:a16="http://schemas.microsoft.com/office/drawing/2014/main" id="{77EF6012-8534-A3FE-EAAE-55574F3226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2749" y="1436192"/>
            <a:ext cx="6178501" cy="331355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11;p26">
            <a:extLst>
              <a:ext uri="{FF2B5EF4-FFF2-40B4-BE49-F238E27FC236}">
                <a16:creationId xmlns:a16="http://schemas.microsoft.com/office/drawing/2014/main" id="{3B99C422-A4B6-52E4-4CC2-125BE99A6F51}"/>
              </a:ext>
            </a:extLst>
          </p:cNvPr>
          <p:cNvSpPr txBox="1"/>
          <p:nvPr/>
        </p:nvSpPr>
        <p:spPr>
          <a:xfrm>
            <a:off x="1482749" y="994802"/>
            <a:ext cx="7186844" cy="3882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1600" i="0" u="none" strike="noStrike" cap="none" dirty="0">
                <a:solidFill>
                  <a:srgbClr val="25306B"/>
                </a:solidFill>
                <a:latin typeface="Verdana"/>
                <a:ea typeface="Verdana"/>
                <a:cs typeface="Arial"/>
                <a:sym typeface="Verdana"/>
              </a:rPr>
              <a:t>El orden debe ser el mismo que se encuentra en el </a:t>
            </a:r>
            <a:r>
              <a:rPr lang="es-419" sz="1600" i="0" u="none" strike="noStrike" cap="none" dirty="0" err="1">
                <a:solidFill>
                  <a:srgbClr val="25306B"/>
                </a:solidFill>
                <a:latin typeface="Verdana"/>
                <a:ea typeface="Verdana"/>
                <a:cs typeface="Arial"/>
                <a:sym typeface="Verdana"/>
              </a:rPr>
              <a:t>checklist</a:t>
            </a:r>
            <a:r>
              <a:rPr lang="es-419" sz="1600" dirty="0">
                <a:solidFill>
                  <a:srgbClr val="25306B"/>
                </a:solidFill>
                <a:latin typeface="Verdana"/>
                <a:ea typeface="Verdana"/>
                <a:sym typeface="Verdana"/>
              </a:rPr>
              <a:t>:</a:t>
            </a:r>
            <a:endParaRPr sz="900" i="0" u="none" strike="noStrike" cap="none" dirty="0">
              <a:solidFill>
                <a:srgbClr val="25306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1329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/>
          <p:nvPr/>
        </p:nvSpPr>
        <p:spPr>
          <a:xfrm>
            <a:off x="705767" y="440592"/>
            <a:ext cx="7886700" cy="3882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 fontScale="77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100" b="1" i="0" u="none" strike="noStrike" cap="none" dirty="0">
                <a:solidFill>
                  <a:srgbClr val="25306B"/>
                </a:solidFill>
                <a:latin typeface="Verdana"/>
                <a:ea typeface="Verdana"/>
                <a:cs typeface="Arial"/>
                <a:sym typeface="Verdana"/>
              </a:rPr>
              <a:t>GRUPO CONFORMADO POR UNA ORGANIZACIÓN FUNCIONAL</a:t>
            </a:r>
            <a:endParaRPr sz="1100" b="0" i="0" u="none" strike="noStrike" cap="none" dirty="0">
              <a:solidFill>
                <a:srgbClr val="2530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3297CBDE-8F33-FB3E-2543-5FE2260BF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6306" y="0"/>
            <a:ext cx="2451389" cy="184208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81AEE0D2-EE27-45A8-A279-DA5300EB7E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71609" y="4749745"/>
            <a:ext cx="2800783" cy="224826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8C80FF79-4F44-CEBC-16EC-6D3F300097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60890" y="184209"/>
            <a:ext cx="152097" cy="937112"/>
          </a:xfrm>
          <a:prstGeom prst="rect">
            <a:avLst/>
          </a:prstGeom>
        </p:spPr>
      </p:pic>
      <p:sp>
        <p:nvSpPr>
          <p:cNvPr id="7" name="Google Shape;111;p26">
            <a:extLst>
              <a:ext uri="{FF2B5EF4-FFF2-40B4-BE49-F238E27FC236}">
                <a16:creationId xmlns:a16="http://schemas.microsoft.com/office/drawing/2014/main" id="{3B99C422-A4B6-52E4-4CC2-125BE99A6F51}"/>
              </a:ext>
            </a:extLst>
          </p:cNvPr>
          <p:cNvSpPr txBox="1"/>
          <p:nvPr/>
        </p:nvSpPr>
        <p:spPr>
          <a:xfrm>
            <a:off x="1405623" y="804648"/>
            <a:ext cx="7186844" cy="3882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1600" i="0" u="none" strike="noStrike" cap="none" dirty="0">
                <a:solidFill>
                  <a:srgbClr val="25306B"/>
                </a:solidFill>
                <a:latin typeface="Verdana"/>
                <a:ea typeface="Verdana"/>
                <a:cs typeface="Arial"/>
                <a:sym typeface="Verdana"/>
              </a:rPr>
              <a:t>El orden debe ser el mismo que se encuentra en el </a:t>
            </a:r>
            <a:r>
              <a:rPr lang="es-419" sz="1600" i="0" u="none" strike="noStrike" cap="none" dirty="0" err="1">
                <a:solidFill>
                  <a:srgbClr val="25306B"/>
                </a:solidFill>
                <a:latin typeface="Verdana"/>
                <a:ea typeface="Verdana"/>
                <a:cs typeface="Arial"/>
                <a:sym typeface="Verdana"/>
              </a:rPr>
              <a:t>checklist</a:t>
            </a:r>
            <a:r>
              <a:rPr lang="es-419" sz="1600" dirty="0">
                <a:solidFill>
                  <a:srgbClr val="25306B"/>
                </a:solidFill>
                <a:latin typeface="Verdana"/>
                <a:ea typeface="Verdana"/>
                <a:sym typeface="Verdana"/>
              </a:rPr>
              <a:t>:</a:t>
            </a:r>
            <a:endParaRPr sz="900" i="0" u="none" strike="noStrike" cap="none" dirty="0">
              <a:solidFill>
                <a:srgbClr val="2530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Marcador de contenido 4">
            <a:extLst>
              <a:ext uri="{FF2B5EF4-FFF2-40B4-BE49-F238E27FC236}">
                <a16:creationId xmlns:a16="http://schemas.microsoft.com/office/drawing/2014/main" id="{2A8A8BA6-CB3E-9F0B-4C1D-D2DB30EC22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6766" y="1168703"/>
            <a:ext cx="6006440" cy="3529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3013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/>
          <p:nvPr/>
        </p:nvSpPr>
        <p:spPr>
          <a:xfrm>
            <a:off x="705767" y="440592"/>
            <a:ext cx="7886700" cy="3882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100" b="1" dirty="0">
                <a:solidFill>
                  <a:srgbClr val="25306B"/>
                </a:solidFill>
                <a:latin typeface="Verdana"/>
                <a:ea typeface="Verdana"/>
                <a:sym typeface="Verdana"/>
              </a:rPr>
              <a:t>ANTECEDENTES INDIVIDUALES</a:t>
            </a:r>
            <a:endParaRPr sz="1100" b="0" i="0" u="none" strike="noStrike" cap="none" dirty="0">
              <a:solidFill>
                <a:srgbClr val="2530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3297CBDE-8F33-FB3E-2543-5FE2260BF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6306" y="0"/>
            <a:ext cx="2451389" cy="184208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81AEE0D2-EE27-45A8-A279-DA5300EB7E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71609" y="4749745"/>
            <a:ext cx="2800783" cy="224826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8C80FF79-4F44-CEBC-16EC-6D3F300097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60890" y="184209"/>
            <a:ext cx="152097" cy="937112"/>
          </a:xfrm>
          <a:prstGeom prst="rect">
            <a:avLst/>
          </a:prstGeom>
        </p:spPr>
      </p:pic>
      <p:sp>
        <p:nvSpPr>
          <p:cNvPr id="7" name="Google Shape;111;p26">
            <a:extLst>
              <a:ext uri="{FF2B5EF4-FFF2-40B4-BE49-F238E27FC236}">
                <a16:creationId xmlns:a16="http://schemas.microsoft.com/office/drawing/2014/main" id="{3B99C422-A4B6-52E4-4CC2-125BE99A6F51}"/>
              </a:ext>
            </a:extLst>
          </p:cNvPr>
          <p:cNvSpPr txBox="1"/>
          <p:nvPr/>
        </p:nvSpPr>
        <p:spPr>
          <a:xfrm>
            <a:off x="1417890" y="927221"/>
            <a:ext cx="7174577" cy="937112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1600" i="0" u="none" strike="noStrike" cap="none" dirty="0">
                <a:solidFill>
                  <a:srgbClr val="25306B"/>
                </a:solidFill>
                <a:latin typeface="Verdana"/>
                <a:ea typeface="Verdana"/>
                <a:cs typeface="Arial"/>
                <a:sym typeface="Verdana"/>
              </a:rPr>
              <a:t>La documentación debe ser individualizada por postulante, desde el punto 16 al 23, respetando el orden en el que se encuentra el </a:t>
            </a:r>
            <a:r>
              <a:rPr lang="es-419" sz="1600" i="0" u="none" strike="noStrike" cap="none" dirty="0" err="1">
                <a:solidFill>
                  <a:srgbClr val="25306B"/>
                </a:solidFill>
                <a:latin typeface="Verdana"/>
                <a:ea typeface="Verdana"/>
                <a:cs typeface="Arial"/>
                <a:sym typeface="Verdana"/>
              </a:rPr>
              <a:t>checklist</a:t>
            </a:r>
            <a:r>
              <a:rPr lang="es-419" sz="1600" dirty="0">
                <a:solidFill>
                  <a:srgbClr val="25306B"/>
                </a:solidFill>
                <a:latin typeface="Verdana"/>
                <a:ea typeface="Verdana"/>
                <a:sym typeface="Verdana"/>
              </a:rPr>
              <a:t>:</a:t>
            </a:r>
            <a:endParaRPr sz="900" i="0" u="none" strike="noStrike" cap="none" dirty="0">
              <a:solidFill>
                <a:srgbClr val="2530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D8D7B75-3148-5765-A38F-A6CB7962D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37700" y="1616377"/>
            <a:ext cx="6134956" cy="308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598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/>
          <p:nvPr/>
        </p:nvSpPr>
        <p:spPr>
          <a:xfrm>
            <a:off x="705767" y="440592"/>
            <a:ext cx="7886700" cy="3882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100" b="1" i="0" u="none" strike="noStrike" cap="none" dirty="0">
                <a:solidFill>
                  <a:srgbClr val="25306B"/>
                </a:solidFill>
                <a:latin typeface="Verdana"/>
                <a:ea typeface="Verdana"/>
                <a:cs typeface="Arial"/>
                <a:sym typeface="Verdana"/>
              </a:rPr>
              <a:t>ANTECEDENTES INDIVIDUALES </a:t>
            </a:r>
            <a:endParaRPr sz="1100" b="0" i="0" u="none" strike="noStrike" cap="none" dirty="0">
              <a:solidFill>
                <a:srgbClr val="2530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3297CBDE-8F33-FB3E-2543-5FE2260BF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6306" y="0"/>
            <a:ext cx="2451389" cy="184208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81AEE0D2-EE27-45A8-A279-DA5300EB7E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71609" y="4749745"/>
            <a:ext cx="2800783" cy="224826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8C80FF79-4F44-CEBC-16EC-6D3F300097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60890" y="184209"/>
            <a:ext cx="152097" cy="937112"/>
          </a:xfrm>
          <a:prstGeom prst="rect">
            <a:avLst/>
          </a:prstGeom>
        </p:spPr>
      </p:pic>
      <p:sp>
        <p:nvSpPr>
          <p:cNvPr id="7" name="Google Shape;111;p26">
            <a:extLst>
              <a:ext uri="{FF2B5EF4-FFF2-40B4-BE49-F238E27FC236}">
                <a16:creationId xmlns:a16="http://schemas.microsoft.com/office/drawing/2014/main" id="{3B99C422-A4B6-52E4-4CC2-125BE99A6F51}"/>
              </a:ext>
            </a:extLst>
          </p:cNvPr>
          <p:cNvSpPr txBox="1"/>
          <p:nvPr/>
        </p:nvSpPr>
        <p:spPr>
          <a:xfrm>
            <a:off x="1405623" y="804648"/>
            <a:ext cx="7186844" cy="3882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1600" i="0" u="none" strike="noStrike" cap="none" dirty="0">
                <a:solidFill>
                  <a:srgbClr val="25306B"/>
                </a:solidFill>
                <a:latin typeface="Verdana"/>
                <a:ea typeface="Verdana"/>
                <a:cs typeface="Arial"/>
                <a:sym typeface="Verdana"/>
              </a:rPr>
              <a:t>El orden debe ser el mismo que se encuentra en el </a:t>
            </a:r>
            <a:r>
              <a:rPr lang="es-419" sz="1600" i="0" u="none" strike="noStrike" cap="none" dirty="0" err="1">
                <a:solidFill>
                  <a:srgbClr val="25306B"/>
                </a:solidFill>
                <a:latin typeface="Verdana"/>
                <a:ea typeface="Verdana"/>
                <a:cs typeface="Arial"/>
                <a:sym typeface="Verdana"/>
              </a:rPr>
              <a:t>checklist</a:t>
            </a:r>
            <a:r>
              <a:rPr lang="es-419" sz="1600" dirty="0">
                <a:solidFill>
                  <a:srgbClr val="25306B"/>
                </a:solidFill>
                <a:latin typeface="Verdana"/>
                <a:ea typeface="Verdana"/>
                <a:sym typeface="Verdana"/>
              </a:rPr>
              <a:t>:</a:t>
            </a:r>
            <a:endParaRPr sz="900" i="0" u="none" strike="noStrike" cap="none" dirty="0">
              <a:solidFill>
                <a:srgbClr val="2530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Marcador de contenido 6">
            <a:extLst>
              <a:ext uri="{FF2B5EF4-FFF2-40B4-BE49-F238E27FC236}">
                <a16:creationId xmlns:a16="http://schemas.microsoft.com/office/drawing/2014/main" id="{17EC6FAB-52FF-CE09-5174-0AE978348B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8578" y="1241735"/>
            <a:ext cx="7186844" cy="29690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5034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/>
          <p:nvPr/>
        </p:nvSpPr>
        <p:spPr>
          <a:xfrm>
            <a:off x="705767" y="440592"/>
            <a:ext cx="7886700" cy="3882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100" b="1" i="0" u="none" strike="noStrike" cap="none" dirty="0">
                <a:solidFill>
                  <a:srgbClr val="25306B"/>
                </a:solidFill>
                <a:latin typeface="Verdana"/>
                <a:ea typeface="Verdana"/>
                <a:cs typeface="Arial"/>
                <a:sym typeface="Verdana"/>
              </a:rPr>
              <a:t>ANTECEDENTES INDIVIDUALES </a:t>
            </a:r>
            <a:endParaRPr sz="1100" b="0" i="0" u="none" strike="noStrike" cap="none" dirty="0">
              <a:solidFill>
                <a:srgbClr val="2530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3297CBDE-8F33-FB3E-2543-5FE2260BF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6306" y="0"/>
            <a:ext cx="2451389" cy="184208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81AEE0D2-EE27-45A8-A279-DA5300EB7E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71609" y="4749745"/>
            <a:ext cx="2800783" cy="224826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8C80FF79-4F44-CEBC-16EC-6D3F300097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60890" y="184209"/>
            <a:ext cx="152097" cy="937112"/>
          </a:xfrm>
          <a:prstGeom prst="rect">
            <a:avLst/>
          </a:prstGeom>
        </p:spPr>
      </p:pic>
      <p:sp>
        <p:nvSpPr>
          <p:cNvPr id="7" name="Google Shape;111;p26">
            <a:extLst>
              <a:ext uri="{FF2B5EF4-FFF2-40B4-BE49-F238E27FC236}">
                <a16:creationId xmlns:a16="http://schemas.microsoft.com/office/drawing/2014/main" id="{3B99C422-A4B6-52E4-4CC2-125BE99A6F51}"/>
              </a:ext>
            </a:extLst>
          </p:cNvPr>
          <p:cNvSpPr txBox="1"/>
          <p:nvPr/>
        </p:nvSpPr>
        <p:spPr>
          <a:xfrm>
            <a:off x="1405623" y="804648"/>
            <a:ext cx="7186844" cy="3882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1600" i="0" u="none" strike="noStrike" cap="none" dirty="0">
                <a:solidFill>
                  <a:srgbClr val="25306B"/>
                </a:solidFill>
                <a:latin typeface="Verdana"/>
                <a:ea typeface="Verdana"/>
                <a:cs typeface="Arial"/>
                <a:sym typeface="Verdana"/>
              </a:rPr>
              <a:t>El orden debe ser el mismo que se encuentra en el </a:t>
            </a:r>
            <a:r>
              <a:rPr lang="es-419" sz="1600" i="0" u="none" strike="noStrike" cap="none" dirty="0" err="1">
                <a:solidFill>
                  <a:srgbClr val="25306B"/>
                </a:solidFill>
                <a:latin typeface="Verdana"/>
                <a:ea typeface="Verdana"/>
                <a:cs typeface="Arial"/>
                <a:sym typeface="Verdana"/>
              </a:rPr>
              <a:t>checklist</a:t>
            </a:r>
            <a:r>
              <a:rPr lang="es-419" sz="1600" dirty="0">
                <a:solidFill>
                  <a:srgbClr val="25306B"/>
                </a:solidFill>
                <a:latin typeface="Verdana"/>
                <a:ea typeface="Verdana"/>
                <a:sym typeface="Verdana"/>
              </a:rPr>
              <a:t>:</a:t>
            </a:r>
            <a:endParaRPr sz="900" i="0" u="none" strike="noStrike" cap="none" dirty="0">
              <a:solidFill>
                <a:srgbClr val="2530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07412C5-3D6B-556E-A2A8-7E142FCB85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2225" y="1192848"/>
            <a:ext cx="6872742" cy="248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403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/>
          <p:nvPr/>
        </p:nvSpPr>
        <p:spPr>
          <a:xfrm>
            <a:off x="705767" y="440591"/>
            <a:ext cx="7886700" cy="68072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rmAutofit fontScale="85000" lnSpcReduction="10000"/>
          </a:bodyPr>
          <a:lstStyle/>
          <a:p>
            <a:r>
              <a:rPr lang="es-CL" sz="1600" dirty="0">
                <a:solidFill>
                  <a:srgbClr val="25306B"/>
                </a:solidFill>
                <a:latin typeface="Verdana"/>
                <a:ea typeface="Verdana"/>
              </a:rPr>
              <a:t>Al momento del ingreso del proyecto, se debe presentar impreso el Certificado de Vigencia de la Entidad Patrocinante.</a:t>
            </a:r>
          </a:p>
          <a:p>
            <a:r>
              <a:rPr lang="es-CL" sz="1600" dirty="0">
                <a:solidFill>
                  <a:srgbClr val="25306B"/>
                </a:solidFill>
                <a:latin typeface="Verdana"/>
                <a:ea typeface="Verdana"/>
              </a:rPr>
              <a:t>Asimismo, se deben completar los antecedentes requeridos en el archivo adjunto.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3297CBDE-8F33-FB3E-2543-5FE2260BF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6306" y="0"/>
            <a:ext cx="2451389" cy="184208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81AEE0D2-EE27-45A8-A279-DA5300EB7E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71609" y="4749745"/>
            <a:ext cx="2800783" cy="224826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8C80FF79-4F44-CEBC-16EC-6D3F300097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60890" y="184209"/>
            <a:ext cx="152097" cy="93711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84028FF-CDE0-BF48-4F3F-4DF8182042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1506" y="1259256"/>
            <a:ext cx="7135221" cy="321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720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2F0881B4-0728-EC46-89A5-2F95E3F8B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50314" y="1823785"/>
            <a:ext cx="1389335" cy="126088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92D6ADC-46FF-3ABE-31B9-20B6A49C5667}"/>
              </a:ext>
            </a:extLst>
          </p:cNvPr>
          <p:cNvSpPr txBox="1"/>
          <p:nvPr/>
        </p:nvSpPr>
        <p:spPr>
          <a:xfrm>
            <a:off x="3969325" y="2038729"/>
            <a:ext cx="31034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800" b="1" dirty="0">
                <a:solidFill>
                  <a:schemeClr val="accent1">
                    <a:lumMod val="50000"/>
                  </a:schemeClr>
                </a:solidFill>
              </a:rPr>
              <a:t>GRACIAS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174</Words>
  <Application>Microsoft Office PowerPoint</Application>
  <PresentationFormat>Presentación en pantalla (16:9)</PresentationFormat>
  <Paragraphs>20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Verdana</vt:lpstr>
      <vt:lpstr>Simple Light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Carolina Amigo Larenas</dc:creator>
  <cp:lastModifiedBy>Francisca Gonzalez Sepulveda</cp:lastModifiedBy>
  <cp:revision>22</cp:revision>
  <dcterms:modified xsi:type="dcterms:W3CDTF">2026-10-26T12:21:29Z</dcterms:modified>
</cp:coreProperties>
</file>